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sldIdLst>
    <p:sldId id="278" r:id="rId2"/>
    <p:sldId id="277" r:id="rId3"/>
    <p:sldId id="259" r:id="rId4"/>
    <p:sldId id="267" r:id="rId5"/>
    <p:sldId id="269" r:id="rId6"/>
    <p:sldId id="286" r:id="rId7"/>
    <p:sldId id="294" r:id="rId8"/>
    <p:sldId id="270" r:id="rId9"/>
    <p:sldId id="293" r:id="rId10"/>
    <p:sldId id="274" r:id="rId11"/>
    <p:sldId id="272" r:id="rId12"/>
    <p:sldId id="273" r:id="rId13"/>
    <p:sldId id="283" r:id="rId14"/>
    <p:sldId id="284" r:id="rId15"/>
    <p:sldId id="287" r:id="rId16"/>
    <p:sldId id="288" r:id="rId17"/>
    <p:sldId id="289" r:id="rId18"/>
    <p:sldId id="295" r:id="rId19"/>
    <p:sldId id="290" r:id="rId20"/>
    <p:sldId id="291" r:id="rId21"/>
    <p:sldId id="281" r:id="rId22"/>
    <p:sldId id="262" r:id="rId23"/>
    <p:sldId id="263" r:id="rId24"/>
    <p:sldId id="264" r:id="rId25"/>
    <p:sldId id="292"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D84F"/>
    <a:srgbClr val="E1BA03"/>
    <a:srgbClr val="FFD20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91" autoAdjust="0"/>
    <p:restoredTop sz="94707" autoAdjust="0"/>
  </p:normalViewPr>
  <p:slideViewPr>
    <p:cSldViewPr snapToGrid="0" snapToObjects="1">
      <p:cViewPr>
        <p:scale>
          <a:sx n="81" d="100"/>
          <a:sy n="81" d="100"/>
        </p:scale>
        <p:origin x="-1896" y="-2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rgbClr val="008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rgbClr val="E1BA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GB"/>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E247DB2-9C37-144D-9321-6AEB79D74E61}" type="datetimeFigureOut">
              <a:rPr lang="en-US" smtClean="0"/>
              <a:pPr/>
              <a:t>5/3/2018</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GB"/>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EE247DB2-9C37-144D-9321-6AEB79D74E61}" type="datetimeFigureOut">
              <a:rPr lang="en-US" smtClean="0"/>
              <a:pPr/>
              <a:t>5/3/2018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B03F575-E2E8-E04E-ABE3-144FE5A47FC9}"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GB"/>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Date Placeholder 3"/>
          <p:cNvSpPr>
            <a:spLocks noGrp="1"/>
          </p:cNvSpPr>
          <p:nvPr>
            <p:ph type="dt" sz="half" idx="10"/>
          </p:nvPr>
        </p:nvSpPr>
        <p:spPr/>
        <p:txBody>
          <a:bodyPr/>
          <a:lstStyle/>
          <a:p>
            <a:fld id="{EE247DB2-9C37-144D-9321-6AEB79D74E61}"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03F575-E2E8-E04E-ABE3-144FE5A47FC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GB"/>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EE247DB2-9C37-144D-9321-6AEB79D74E61}" type="datetimeFigureOut">
              <a:rPr lang="en-US" smtClean="0"/>
              <a:pPr/>
              <a:t>5/3/2018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B03F575-E2E8-E04E-ABE3-144FE5A47FC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rgbClr val="008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rgbClr val="E1BA03"/>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EE247DB2-9C37-144D-9321-6AEB79D74E61}" type="datetimeFigureOut">
              <a:rPr lang="en-US" smtClean="0"/>
              <a:pPr/>
              <a:t>5/3/2018</a:t>
            </a:fld>
            <a:endParaRPr lang="en-US" dirty="0"/>
          </a:p>
        </p:txBody>
      </p:sp>
    </p:spTree>
    <p:extLst>
      <p:ext uri="{BB962C8B-B14F-4D97-AF65-F5344CB8AC3E}">
        <p14:creationId xmlns:p14="http://schemas.microsoft.com/office/powerpoint/2010/main" val="2309998157"/>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GB"/>
              <a:t>Click to edit Master title style</a:t>
            </a:r>
            <a:endParaRPr kumimoji="0" lang="en-US"/>
          </a:p>
        </p:txBody>
      </p:sp>
      <p:sp>
        <p:nvSpPr>
          <p:cNvPr id="4" name="Date Placeholder 3"/>
          <p:cNvSpPr>
            <a:spLocks noGrp="1"/>
          </p:cNvSpPr>
          <p:nvPr>
            <p:ph type="dt" sz="half" idx="10"/>
          </p:nvPr>
        </p:nvSpPr>
        <p:spPr/>
        <p:txBody>
          <a:bodyPr/>
          <a:lstStyle/>
          <a:p>
            <a:fld id="{EE247DB2-9C37-144D-9321-6AEB79D74E61}" type="datetimeFigureOut">
              <a:rPr lang="en-US" smtClean="0"/>
              <a:pPr/>
              <a:t>5/3/2018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B03F575-E2E8-E04E-ABE3-144FE5A47FC9}"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rgbClr val="00800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a:solidFill>
            <a:srgbClr val="E1BA03"/>
          </a:solidFill>
        </p:spPr>
        <p:txBody>
          <a:bodyPr/>
          <a:lstStyle>
            <a:lvl1pPr algn="l">
              <a:buNone/>
              <a:defRPr sz="4400" b="0" cap="none">
                <a:solidFill>
                  <a:srgbClr val="FFFFFF"/>
                </a:solidFill>
              </a:defRPr>
            </a:lvl1pPr>
          </a:lstStyle>
          <a:p>
            <a:r>
              <a:rPr kumimoji="0" lang="en-GB" dirty="0"/>
              <a:t>Click to edit Master title style</a:t>
            </a:r>
            <a:endParaRPr kumimoji="0" lang="en-US" dirty="0"/>
          </a:p>
        </p:txBody>
      </p:sp>
      <p:sp>
        <p:nvSpPr>
          <p:cNvPr id="12" name="Date Placeholder 11"/>
          <p:cNvSpPr>
            <a:spLocks noGrp="1"/>
          </p:cNvSpPr>
          <p:nvPr>
            <p:ph type="dt" sz="half" idx="10"/>
          </p:nvPr>
        </p:nvSpPr>
        <p:spPr/>
        <p:txBody>
          <a:bodyPr/>
          <a:lstStyle/>
          <a:p>
            <a:fld id="{EE247DB2-9C37-144D-9321-6AEB79D74E61}" type="datetimeFigureOut">
              <a:rPr lang="en-US" smtClean="0"/>
              <a:pPr/>
              <a:t>5/3/2018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B03F575-E2E8-E04E-ABE3-144FE5A47FC9}"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E247DB2-9C37-144D-9321-6AEB79D74E61}" type="datetimeFigureOut">
              <a:rPr lang="en-US" smtClean="0"/>
              <a:pPr/>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03F575-E2E8-E04E-ABE3-144FE5A47FC9}" type="slidenum">
              <a:rPr lang="en-US" smtClean="0"/>
              <a:pPr/>
              <a:t>‹#›</a:t>
            </a:fld>
            <a:endParaRPr lang="en-US"/>
          </a:p>
        </p:txBody>
      </p:sp>
    </p:spTree>
    <p:extLst>
      <p:ext uri="{BB962C8B-B14F-4D97-AF65-F5344CB8AC3E}">
        <p14:creationId xmlns:p14="http://schemas.microsoft.com/office/powerpoint/2010/main" val="33773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8" name="Date Placeholder 7"/>
          <p:cNvSpPr>
            <a:spLocks noGrp="1"/>
          </p:cNvSpPr>
          <p:nvPr>
            <p:ph type="dt" sz="half" idx="15"/>
          </p:nvPr>
        </p:nvSpPr>
        <p:spPr/>
        <p:txBody>
          <a:bodyPr rtlCol="0"/>
          <a:lstStyle/>
          <a:p>
            <a:fld id="{EE247DB2-9C37-144D-9321-6AEB79D74E61}" type="datetimeFigureOut">
              <a:rPr lang="en-US" smtClean="0"/>
              <a:pPr/>
              <a:t>5/3/2018</a:t>
            </a:fld>
            <a:endParaRPr lang="en-US"/>
          </a:p>
        </p:txBody>
      </p:sp>
      <p:sp>
        <p:nvSpPr>
          <p:cNvPr id="10" name="Slide Number Placeholder 9"/>
          <p:cNvSpPr>
            <a:spLocks noGrp="1"/>
          </p:cNvSpPr>
          <p:nvPr>
            <p:ph type="sldNum" sz="quarter" idx="16"/>
          </p:nvPr>
        </p:nvSpPr>
        <p:spPr/>
        <p:txBody>
          <a:bodyPr rtlCol="0"/>
          <a:lstStyle/>
          <a:p>
            <a:fld id="{BB03F575-E2E8-E04E-ABE3-144FE5A47FC9}"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GB"/>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
        <p:nvSpPr>
          <p:cNvPr id="10" name="Date Placeholder 9"/>
          <p:cNvSpPr>
            <a:spLocks noGrp="1"/>
          </p:cNvSpPr>
          <p:nvPr>
            <p:ph type="dt" sz="half" idx="15"/>
          </p:nvPr>
        </p:nvSpPr>
        <p:spPr/>
        <p:txBody>
          <a:bodyPr rtlCol="0"/>
          <a:lstStyle/>
          <a:p>
            <a:fld id="{EE247DB2-9C37-144D-9321-6AEB79D74E61}" type="datetimeFigureOut">
              <a:rPr lang="en-US" smtClean="0"/>
              <a:pPr/>
              <a:t>5/3/2018</a:t>
            </a:fld>
            <a:endParaRPr lang="en-US"/>
          </a:p>
        </p:txBody>
      </p:sp>
      <p:sp>
        <p:nvSpPr>
          <p:cNvPr id="12" name="Slide Number Placeholder 11"/>
          <p:cNvSpPr>
            <a:spLocks noGrp="1"/>
          </p:cNvSpPr>
          <p:nvPr>
            <p:ph type="sldNum" sz="quarter" idx="16"/>
          </p:nvPr>
        </p:nvSpPr>
        <p:spPr/>
        <p:txBody>
          <a:bodyPr rtlCol="0"/>
          <a:lstStyle/>
          <a:p>
            <a:fld id="{BB03F575-E2E8-E04E-ABE3-144FE5A47FC9}"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rgbClr val="008000"/>
          </a:solidFill>
        </p:spPr>
        <p:txBody>
          <a:bodyPr rtlCol="0" anchor="ctr"/>
          <a:lstStyle>
            <a:lvl1pPr marL="0" indent="0">
              <a:buFontTx/>
              <a:buNone/>
              <a:defRPr sz="2000" b="1">
                <a:solidFill>
                  <a:srgbClr val="FFFFFF"/>
                </a:solidFill>
              </a:defRPr>
            </a:lvl1pPr>
          </a:lstStyle>
          <a:p>
            <a:pPr lvl="0" eaLnBrk="1" latinLnBrk="0" hangingPunct="1"/>
            <a:r>
              <a:rPr kumimoji="0" lang="en-GB"/>
              <a:t>Click to edit Master text styles</a:t>
            </a:r>
          </a:p>
        </p:txBody>
      </p:sp>
      <p:sp>
        <p:nvSpPr>
          <p:cNvPr id="15" name="Text Placeholder 14"/>
          <p:cNvSpPr>
            <a:spLocks noGrp="1"/>
          </p:cNvSpPr>
          <p:nvPr>
            <p:ph type="body" sz="quarter" idx="3"/>
          </p:nvPr>
        </p:nvSpPr>
        <p:spPr>
          <a:xfrm>
            <a:off x="4800600" y="1752600"/>
            <a:ext cx="3886200" cy="640080"/>
          </a:xfrm>
          <a:solidFill>
            <a:srgbClr val="E1BA03"/>
          </a:solidFill>
        </p:spPr>
        <p:txBody>
          <a:bodyPr rtlCol="0" anchor="ctr"/>
          <a:lstStyle>
            <a:lvl1pPr marL="0" indent="0">
              <a:buFontTx/>
              <a:buNone/>
              <a:defRPr sz="2000" b="1">
                <a:solidFill>
                  <a:srgbClr val="FFFFFF"/>
                </a:solidFill>
              </a:defRPr>
            </a:lvl1pPr>
          </a:lstStyle>
          <a:p>
            <a:pPr lvl="0" eaLnBrk="1" latinLnBrk="0" hangingPunct="1"/>
            <a:r>
              <a:rPr kumimoji="0" lang="en-GB"/>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a:t>Click to edit Master title style</a:t>
            </a:r>
            <a:endParaRPr kumimoji="0" lang="en-US"/>
          </a:p>
        </p:txBody>
      </p:sp>
      <p:sp>
        <p:nvSpPr>
          <p:cNvPr id="3" name="Date Placeholder 2"/>
          <p:cNvSpPr>
            <a:spLocks noGrp="1"/>
          </p:cNvSpPr>
          <p:nvPr>
            <p:ph type="dt" sz="half" idx="10"/>
          </p:nvPr>
        </p:nvSpPr>
        <p:spPr/>
        <p:txBody>
          <a:bodyPr/>
          <a:lstStyle/>
          <a:p>
            <a:fld id="{EE247DB2-9C37-144D-9321-6AEB79D74E61}" type="datetimeFigureOut">
              <a:rPr lang="en-US" smtClean="0"/>
              <a:pPr/>
              <a:t>5/3/2018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B03F575-E2E8-E04E-ABE3-144FE5A47F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47DB2-9C37-144D-9321-6AEB79D74E61}" type="datetimeFigureOut">
              <a:rPr lang="en-US" smtClean="0"/>
              <a:pPr/>
              <a:t>5/3/2018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B03F575-E2E8-E04E-ABE3-144FE5A47FC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GB"/>
              <a:t>Click to edit Master title style</a:t>
            </a:r>
            <a:endParaRPr kumimoji="0" lang="en-US"/>
          </a:p>
        </p:txBody>
      </p:sp>
      <p:sp>
        <p:nvSpPr>
          <p:cNvPr id="5" name="Date Placeholder 4"/>
          <p:cNvSpPr>
            <a:spLocks noGrp="1"/>
          </p:cNvSpPr>
          <p:nvPr>
            <p:ph type="dt" sz="half" idx="10"/>
          </p:nvPr>
        </p:nvSpPr>
        <p:spPr/>
        <p:txBody>
          <a:bodyPr/>
          <a:lstStyle/>
          <a:p>
            <a:fld id="{EE247DB2-9C37-144D-9321-6AEB79D74E61}" type="datetimeFigureOut">
              <a:rPr lang="en-US" smtClean="0"/>
              <a:pPr/>
              <a:t>5/3/2018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B03F575-E2E8-E04E-ABE3-144FE5A47FC9}"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GB"/>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GB"/>
              <a:t>Click to edit Master text styles</a:t>
            </a:r>
          </a:p>
          <a:p>
            <a:pPr lvl="1" eaLnBrk="1" latinLnBrk="0" hangingPunct="1"/>
            <a:r>
              <a:rPr lang="en-GB"/>
              <a:t>Second level</a:t>
            </a:r>
          </a:p>
          <a:p>
            <a:pPr lvl="2" eaLnBrk="1" latinLnBrk="0" hangingPunct="1"/>
            <a:r>
              <a:rPr lang="en-GB"/>
              <a:t>Third level</a:t>
            </a:r>
          </a:p>
          <a:p>
            <a:pPr lvl="3" eaLnBrk="1" latinLnBrk="0" hangingPunct="1"/>
            <a:r>
              <a:rPr lang="en-GB"/>
              <a:t>Fourth level</a:t>
            </a:r>
          </a:p>
          <a:p>
            <a:pPr lvl="4" eaLnBrk="1" latinLnBrk="0" hangingPunct="1"/>
            <a:r>
              <a:rPr lang="en-GB"/>
              <a:t>Fifth level</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GB" dirty="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GB" dirty="0"/>
              <a:t>Click to edit Master text styles</a:t>
            </a:r>
          </a:p>
          <a:p>
            <a:pPr lvl="1" eaLnBrk="1" latinLnBrk="0" hangingPunct="1"/>
            <a:r>
              <a:rPr kumimoji="0" lang="en-GB" dirty="0"/>
              <a:t>Second level</a:t>
            </a:r>
          </a:p>
          <a:p>
            <a:pPr lvl="2" eaLnBrk="1" latinLnBrk="0" hangingPunct="1"/>
            <a:r>
              <a:rPr kumimoji="0" lang="en-GB" dirty="0"/>
              <a:t>Third level</a:t>
            </a:r>
          </a:p>
          <a:p>
            <a:pPr lvl="3" eaLnBrk="1" latinLnBrk="0" hangingPunct="1"/>
            <a:r>
              <a:rPr kumimoji="0" lang="en-GB" dirty="0"/>
              <a:t>Fourth level</a:t>
            </a:r>
          </a:p>
          <a:p>
            <a:pPr lvl="4" eaLnBrk="1" latinLnBrk="0" hangingPunct="1"/>
            <a:r>
              <a:rPr kumimoji="0" lang="en-GB" dirty="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EE247DB2-9C37-144D-9321-6AEB79D74E61}" type="datetimeFigureOut">
              <a:rPr lang="en-US" smtClean="0"/>
              <a:pPr/>
              <a:t>5/3/2018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B03F575-E2E8-E04E-ABE3-144FE5A47FC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8"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9" r:id="rId13"/>
  </p:sldLayoutIdLst>
  <p:txStyles>
    <p:titleStyle>
      <a:lvl1pPr algn="l" rtl="0" eaLnBrk="1" latinLnBrk="0" hangingPunct="1">
        <a:spcBef>
          <a:spcPct val="0"/>
        </a:spcBef>
        <a:buNone/>
        <a:defRPr kumimoji="0" sz="4400" kern="1200">
          <a:solidFill>
            <a:srgbClr val="008000"/>
          </a:solidFill>
          <a:latin typeface="+mj-lt"/>
          <a:ea typeface="+mj-ea"/>
          <a:cs typeface="+mj-cs"/>
        </a:defRPr>
      </a:lvl1pPr>
    </p:titleStyle>
    <p:bodyStyle>
      <a:lvl1pPr marL="320040" indent="-320040" algn="l" rtl="0" eaLnBrk="1" latinLnBrk="0" hangingPunct="1">
        <a:spcBef>
          <a:spcPts val="700"/>
        </a:spcBef>
        <a:buClr>
          <a:schemeClr val="tx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rgbClr val="E1BA03"/>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2938386" cy="6858000"/>
          </a:xfrm>
          <a:prstGeom prst="rect">
            <a:avLst/>
          </a:prstGeom>
        </p:spPr>
      </p:pic>
      <p:sp>
        <p:nvSpPr>
          <p:cNvPr id="9" name="TextBox 8"/>
          <p:cNvSpPr txBox="1"/>
          <p:nvPr/>
        </p:nvSpPr>
        <p:spPr>
          <a:xfrm>
            <a:off x="2938386" y="0"/>
            <a:ext cx="6205614" cy="2862322"/>
          </a:xfrm>
          <a:prstGeom prst="rect">
            <a:avLst/>
          </a:prstGeom>
          <a:solidFill>
            <a:schemeClr val="bg1"/>
          </a:solidFill>
        </p:spPr>
        <p:txBody>
          <a:bodyPr wrap="square" rtlCol="0">
            <a:spAutoFit/>
          </a:bodyPr>
          <a:lstStyle/>
          <a:p>
            <a:pPr algn="ctr"/>
            <a:endParaRPr lang="en-US" dirty="0">
              <a:solidFill>
                <a:schemeClr val="bg1"/>
              </a:solidFill>
            </a:endParaRPr>
          </a:p>
          <a:p>
            <a:pPr algn="ctr"/>
            <a:r>
              <a:rPr lang="en-GB" sz="4400" b="1" i="1" dirty="0"/>
              <a:t>Jungle Book:</a:t>
            </a:r>
          </a:p>
          <a:p>
            <a:pPr algn="ctr"/>
            <a:r>
              <a:rPr lang="en-GB" sz="4400" b="1" i="1" dirty="0"/>
              <a:t>The Adventures of Mowgli</a:t>
            </a:r>
            <a:endParaRPr lang="en-US" sz="4400" i="1" dirty="0"/>
          </a:p>
          <a:p>
            <a:pPr algn="ctr"/>
            <a:endParaRPr lang="en-US" dirty="0">
              <a:solidFill>
                <a:schemeClr val="bg1"/>
              </a:solidFill>
            </a:endParaRPr>
          </a:p>
          <a:p>
            <a:pPr algn="ctr"/>
            <a:r>
              <a:rPr lang="en-US" sz="2800" i="1" dirty="0">
                <a:solidFill>
                  <a:srgbClr val="008000"/>
                </a:solidFill>
              </a:rPr>
              <a:t>Come Face to Face With Something</a:t>
            </a:r>
          </a:p>
          <a:p>
            <a:pPr algn="ctr"/>
            <a:r>
              <a:rPr lang="en-US" sz="2800" i="1" dirty="0">
                <a:solidFill>
                  <a:srgbClr val="008000"/>
                </a:solidFill>
              </a:rPr>
              <a:t> Wild and Wonderful!</a:t>
            </a:r>
            <a:endParaRPr lang="en-US" dirty="0">
              <a:solidFill>
                <a:schemeClr val="bg1"/>
              </a:solidFill>
            </a:endParaRPr>
          </a:p>
        </p:txBody>
      </p:sp>
      <p:sp>
        <p:nvSpPr>
          <p:cNvPr id="11" name="Subtitle 2"/>
          <p:cNvSpPr txBox="1">
            <a:spLocks/>
          </p:cNvSpPr>
          <p:nvPr/>
        </p:nvSpPr>
        <p:spPr>
          <a:xfrm>
            <a:off x="2938386" y="4891872"/>
            <a:ext cx="6220915" cy="1966128"/>
          </a:xfrm>
          <a:prstGeom prst="rect">
            <a:avLst/>
          </a:prstGeom>
          <a:solidFill>
            <a:schemeClr val="tx1"/>
          </a:solidFill>
        </p:spPr>
        <p:txBody>
          <a:bodyPr vert="horz" anchor="t" anchorCtr="0">
            <a:normAutofit lnSpcReduction="10000"/>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3200" b="1" dirty="0">
                <a:solidFill>
                  <a:schemeClr val="bg1"/>
                </a:solidFill>
              </a:rPr>
              <a:t>A </a:t>
            </a:r>
            <a:r>
              <a:rPr lang="fr-FR" sz="3200" dirty="0">
                <a:solidFill>
                  <a:schemeClr val="bg1"/>
                </a:solidFill>
              </a:rPr>
              <a:t>UNIQUE INDO-AMERICAN </a:t>
            </a:r>
          </a:p>
          <a:p>
            <a:pPr algn="ctr"/>
            <a:r>
              <a:rPr lang="fr-FR" sz="3200" dirty="0">
                <a:solidFill>
                  <a:schemeClr val="bg1"/>
                </a:solidFill>
              </a:rPr>
              <a:t>DANCE </a:t>
            </a:r>
            <a:r>
              <a:rPr lang="fr-FR" sz="3200" dirty="0"/>
              <a:t>PRODUCTION </a:t>
            </a:r>
          </a:p>
          <a:p>
            <a:pPr algn="ctr"/>
            <a:r>
              <a:rPr lang="en-US" sz="2400" b="1" i="1" dirty="0">
                <a:solidFill>
                  <a:srgbClr val="008000"/>
                </a:solidFill>
              </a:rPr>
              <a:t>AVAILABLE FOR TOURING IN INDIA IN</a:t>
            </a:r>
          </a:p>
          <a:p>
            <a:pPr algn="ctr"/>
            <a:r>
              <a:rPr lang="en-US" sz="2400" b="1" i="1" dirty="0">
                <a:solidFill>
                  <a:srgbClr val="008000"/>
                </a:solidFill>
              </a:rPr>
              <a:t>OCTOBER 2018</a:t>
            </a:r>
            <a:endParaRPr lang="en-US" sz="2400" dirty="0">
              <a:solidFill>
                <a:srgbClr val="008000"/>
              </a:solidFill>
            </a:endParaRPr>
          </a:p>
        </p:txBody>
      </p:sp>
    </p:spTree>
    <p:extLst>
      <p:ext uri="{BB962C8B-B14F-4D97-AF65-F5344CB8AC3E}">
        <p14:creationId xmlns:p14="http://schemas.microsoft.com/office/powerpoint/2010/main" val="3083599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3012" y="2653658"/>
            <a:ext cx="6477000" cy="853123"/>
          </a:xfrm>
        </p:spPr>
        <p:txBody>
          <a:bodyPr/>
          <a:lstStyle/>
          <a:p>
            <a:pPr algn="ctr"/>
            <a:r>
              <a:rPr lang="en-US" dirty="0"/>
              <a:t>Press Reviews</a:t>
            </a:r>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42305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9"/>
          <p:cNvSpPr txBox="1"/>
          <p:nvPr/>
        </p:nvSpPr>
        <p:spPr>
          <a:xfrm>
            <a:off x="5404174" y="4109273"/>
            <a:ext cx="3463500" cy="1185359"/>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a:lnSpc>
                <a:spcPct val="110000"/>
              </a:lnSpc>
              <a:spcAft>
                <a:spcPts val="0"/>
              </a:spcAft>
              <a:defRPr sz="2000" i="1">
                <a:solidFill>
                  <a:srgbClr val="008000"/>
                </a:solidFill>
                <a:effectLst/>
                <a:ea typeface="Tw Cen MT"/>
                <a:cs typeface="Times New Roman"/>
              </a:defRPr>
            </a:lvl1pPr>
          </a:lstStyle>
          <a:p>
            <a:r>
              <a:rPr lang="en-US" dirty="0"/>
              <a:t>"Reflective music, refreshing and genuinely haunting..."</a:t>
            </a:r>
            <a:endParaRPr lang="en-GB" dirty="0"/>
          </a:p>
          <a:p>
            <a:r>
              <a:rPr lang="en-US" dirty="0">
                <a:solidFill>
                  <a:srgbClr val="000000"/>
                </a:solidFill>
              </a:rPr>
              <a:t>The New York Times</a:t>
            </a:r>
            <a:endParaRPr lang="en-GB" dirty="0">
              <a:solidFill>
                <a:srgbClr val="000000"/>
              </a:solidFill>
            </a:endParaRPr>
          </a:p>
        </p:txBody>
      </p:sp>
      <p:sp>
        <p:nvSpPr>
          <p:cNvPr id="6" name="Text Box 9"/>
          <p:cNvSpPr txBox="1"/>
          <p:nvPr/>
        </p:nvSpPr>
        <p:spPr>
          <a:xfrm>
            <a:off x="1760613" y="5404392"/>
            <a:ext cx="6465200" cy="13706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a:lnSpc>
                <a:spcPct val="110000"/>
              </a:lnSpc>
              <a:spcAft>
                <a:spcPts val="0"/>
              </a:spcAft>
              <a:defRPr sz="2000" i="1">
                <a:solidFill>
                  <a:srgbClr val="008000"/>
                </a:solidFill>
                <a:effectLst/>
                <a:ea typeface="Tw Cen MT"/>
                <a:cs typeface="Times New Roman"/>
              </a:defRPr>
            </a:lvl1pPr>
          </a:lstStyle>
          <a:p>
            <a:r>
              <a:rPr lang="en-US" sz="1800" dirty="0"/>
              <a:t>“And here the really exceptional costumes created by A. Christina  </a:t>
            </a:r>
            <a:r>
              <a:rPr lang="en-US" sz="1800" dirty="0" err="1"/>
              <a:t>Giannini</a:t>
            </a:r>
            <a:r>
              <a:rPr lang="en-US" sz="1800" dirty="0"/>
              <a:t>, are a great contributing factor. They are remarkable and some of the best you will ever see in a theatrical production”</a:t>
            </a:r>
          </a:p>
          <a:p>
            <a:r>
              <a:rPr lang="en-US" sz="1800" dirty="0">
                <a:solidFill>
                  <a:schemeClr val="tx1"/>
                </a:solidFill>
              </a:rPr>
              <a:t>Valerie Thorson, Akron Beacon Journal</a:t>
            </a:r>
          </a:p>
        </p:txBody>
      </p:sp>
      <p:pic>
        <p:nvPicPr>
          <p:cNvPr id="13" name="Picture 1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383703" y="-1"/>
            <a:ext cx="5760297" cy="3967017"/>
          </a:xfrm>
          <a:prstGeom prst="rect">
            <a:avLst/>
          </a:prstGeom>
        </p:spPr>
      </p:pic>
      <p:sp>
        <p:nvSpPr>
          <p:cNvPr id="15" name="Text Box 9"/>
          <p:cNvSpPr txBox="1"/>
          <p:nvPr/>
        </p:nvSpPr>
        <p:spPr>
          <a:xfrm>
            <a:off x="88348" y="4139190"/>
            <a:ext cx="4630628" cy="1265202"/>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a:lnSpc>
                <a:spcPct val="110000"/>
              </a:lnSpc>
              <a:spcAft>
                <a:spcPts val="0"/>
              </a:spcAft>
              <a:defRPr sz="2000" i="1">
                <a:solidFill>
                  <a:schemeClr val="tx1"/>
                </a:solidFill>
                <a:effectLst/>
                <a:ea typeface="Tw Cen MT"/>
                <a:cs typeface="Times New Roman"/>
              </a:defRPr>
            </a:lvl1pPr>
          </a:lstStyle>
          <a:p>
            <a:r>
              <a:rPr lang="en-US" dirty="0">
                <a:solidFill>
                  <a:srgbClr val="008000"/>
                </a:solidFill>
              </a:rPr>
              <a:t>“Timeless Jungle book movingly choreographed, wonderfully performed”, </a:t>
            </a:r>
          </a:p>
          <a:p>
            <a:r>
              <a:rPr lang="en-US" dirty="0"/>
              <a:t>Cleveland Plain Dealer, Willma Salisbury</a:t>
            </a:r>
            <a:endParaRPr lang="en-GB" dirty="0"/>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1355" y="31358"/>
            <a:ext cx="3352347" cy="3935657"/>
          </a:xfrm>
          <a:prstGeom prst="rect">
            <a:avLst/>
          </a:prstGeom>
        </p:spPr>
      </p:pic>
    </p:spTree>
    <p:extLst>
      <p:ext uri="{BB962C8B-B14F-4D97-AF65-F5344CB8AC3E}">
        <p14:creationId xmlns:p14="http://schemas.microsoft.com/office/powerpoint/2010/main" val="726806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2" cstate="email">
            <a:extLst>
              <a:ext uri="{28A0092B-C50C-407E-A947-70E740481C1C}">
                <a14:useLocalDpi xmlns:a14="http://schemas.microsoft.com/office/drawing/2010/main"/>
              </a:ext>
            </a:extLst>
          </a:blip>
          <a:srcRect/>
          <a:stretch>
            <a:fillRect/>
          </a:stretch>
        </p:blipFill>
        <p:spPr bwMode="auto">
          <a:xfrm>
            <a:off x="5084596" y="26598"/>
            <a:ext cx="4059402" cy="4202502"/>
          </a:xfrm>
          <a:prstGeom prst="rect">
            <a:avLst/>
          </a:prstGeom>
          <a:noFill/>
          <a:ln>
            <a:solidFill>
              <a:schemeClr val="tx1"/>
            </a:solidFill>
          </a:ln>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 y="-2262"/>
            <a:ext cx="5084597" cy="4202502"/>
          </a:xfrm>
          <a:prstGeom prst="rect">
            <a:avLst/>
          </a:prstGeom>
        </p:spPr>
      </p:pic>
      <p:sp>
        <p:nvSpPr>
          <p:cNvPr id="10" name="Text Box 9"/>
          <p:cNvSpPr txBox="1"/>
          <p:nvPr/>
        </p:nvSpPr>
        <p:spPr>
          <a:xfrm>
            <a:off x="0" y="6050245"/>
            <a:ext cx="9144000" cy="89262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a:lnSpc>
                <a:spcPct val="110000"/>
              </a:lnSpc>
              <a:spcAft>
                <a:spcPts val="0"/>
              </a:spcAft>
              <a:defRPr sz="2000" i="1">
                <a:solidFill>
                  <a:schemeClr val="tx1"/>
                </a:solidFill>
                <a:effectLst/>
                <a:ea typeface="Tw Cen MT"/>
                <a:cs typeface="Times New Roman"/>
              </a:defRPr>
            </a:lvl1pPr>
          </a:lstStyle>
          <a:p>
            <a:r>
              <a:rPr lang="en-US" dirty="0">
                <a:solidFill>
                  <a:srgbClr val="008000"/>
                </a:solidFill>
              </a:rPr>
              <a:t>"No substitute for his flute. The complete master..."</a:t>
            </a:r>
          </a:p>
          <a:p>
            <a:r>
              <a:rPr lang="en-US" dirty="0"/>
              <a:t>The Hindustan Times</a:t>
            </a:r>
          </a:p>
          <a:p>
            <a:endParaRPr lang="en-GB" dirty="0"/>
          </a:p>
        </p:txBody>
      </p:sp>
      <p:sp>
        <p:nvSpPr>
          <p:cNvPr id="13" name="Text Box 10"/>
          <p:cNvSpPr txBox="1"/>
          <p:nvPr/>
        </p:nvSpPr>
        <p:spPr>
          <a:xfrm>
            <a:off x="51456" y="4288118"/>
            <a:ext cx="8949765" cy="1144203"/>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0"/>
              </a:spcAft>
            </a:pPr>
            <a:r>
              <a:rPr lang="en-US" sz="2000" i="1" dirty="0">
                <a:solidFill>
                  <a:srgbClr val="008000"/>
                </a:solidFill>
                <a:effectLst/>
                <a:ea typeface="Tw Cen MT"/>
                <a:cs typeface="Times New Roman"/>
              </a:rPr>
              <a:t>"Poll has surrounded himself with first-rate talent which makes every detail of Ohio Ballet's productions glow with a thoroughly professional sheen.”</a:t>
            </a:r>
            <a:endParaRPr lang="en-GB" sz="2000" dirty="0">
              <a:solidFill>
                <a:srgbClr val="008000"/>
              </a:solidFill>
              <a:effectLst/>
              <a:ea typeface="Tw Cen MT"/>
              <a:cs typeface="Times New Roman"/>
            </a:endParaRPr>
          </a:p>
          <a:p>
            <a:pPr algn="ctr">
              <a:lnSpc>
                <a:spcPct val="110000"/>
              </a:lnSpc>
              <a:spcAft>
                <a:spcPts val="900"/>
              </a:spcAft>
            </a:pPr>
            <a:r>
              <a:rPr lang="en-US" sz="2000" i="1" dirty="0">
                <a:solidFill>
                  <a:schemeClr val="tx1"/>
                </a:solidFill>
                <a:effectLst/>
                <a:ea typeface="Tw Cen MT"/>
                <a:cs typeface="Times New Roman"/>
              </a:rPr>
              <a:t>Boston Globe</a:t>
            </a:r>
            <a:endParaRPr lang="en-GB" sz="2000" dirty="0">
              <a:solidFill>
                <a:srgbClr val="F2F2F2"/>
              </a:solidFill>
              <a:effectLst/>
              <a:ea typeface="Tw Cen MT"/>
              <a:cs typeface="Times New Roman"/>
            </a:endParaRPr>
          </a:p>
        </p:txBody>
      </p:sp>
      <p:sp>
        <p:nvSpPr>
          <p:cNvPr id="14" name="Text Box 10"/>
          <p:cNvSpPr txBox="1"/>
          <p:nvPr/>
        </p:nvSpPr>
        <p:spPr>
          <a:xfrm>
            <a:off x="440664" y="5283073"/>
            <a:ext cx="8232588" cy="908087"/>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algn="ctr">
              <a:lnSpc>
                <a:spcPct val="110000"/>
              </a:lnSpc>
              <a:spcAft>
                <a:spcPts val="0"/>
              </a:spcAft>
              <a:defRPr sz="2000" i="1">
                <a:solidFill>
                  <a:srgbClr val="F2F2F2"/>
                </a:solidFill>
                <a:effectLst/>
                <a:ea typeface="Tw Cen MT"/>
                <a:cs typeface="Times New Roman"/>
              </a:defRPr>
            </a:lvl1pPr>
          </a:lstStyle>
          <a:p>
            <a:r>
              <a:rPr lang="en-US" dirty="0">
                <a:solidFill>
                  <a:srgbClr val="008000"/>
                </a:solidFill>
              </a:rPr>
              <a:t>“The work has soul and that is what catches the attention of the viewer” </a:t>
            </a:r>
          </a:p>
          <a:p>
            <a:r>
              <a:rPr lang="en-US" dirty="0" err="1">
                <a:solidFill>
                  <a:schemeClr val="tx1"/>
                </a:solidFill>
              </a:rPr>
              <a:t>Leela</a:t>
            </a:r>
            <a:r>
              <a:rPr lang="en-US" dirty="0">
                <a:solidFill>
                  <a:schemeClr val="tx1"/>
                </a:solidFill>
              </a:rPr>
              <a:t> </a:t>
            </a:r>
            <a:r>
              <a:rPr lang="en-US" dirty="0" err="1">
                <a:solidFill>
                  <a:schemeClr val="tx1"/>
                </a:solidFill>
              </a:rPr>
              <a:t>Venkatraman</a:t>
            </a:r>
            <a:r>
              <a:rPr lang="en-US" dirty="0">
                <a:solidFill>
                  <a:schemeClr val="tx1"/>
                </a:solidFill>
              </a:rPr>
              <a:t>, </a:t>
            </a:r>
            <a:r>
              <a:rPr lang="en-US" dirty="0" err="1">
                <a:solidFill>
                  <a:schemeClr val="tx1"/>
                </a:solidFill>
              </a:rPr>
              <a:t>Sruti</a:t>
            </a:r>
            <a:r>
              <a:rPr lang="en-US" dirty="0">
                <a:solidFill>
                  <a:schemeClr val="tx1"/>
                </a:solidFill>
              </a:rPr>
              <a:t> Magazine</a:t>
            </a:r>
          </a:p>
        </p:txBody>
      </p:sp>
    </p:spTree>
    <p:extLst>
      <p:ext uri="{BB962C8B-B14F-4D97-AF65-F5344CB8AC3E}">
        <p14:creationId xmlns:p14="http://schemas.microsoft.com/office/powerpoint/2010/main" val="261317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0"/>
          <p:cNvSpPr txBox="1"/>
          <p:nvPr/>
        </p:nvSpPr>
        <p:spPr>
          <a:xfrm>
            <a:off x="-1" y="4559975"/>
            <a:ext cx="9143999" cy="2298025"/>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0"/>
              </a:spcAft>
            </a:pPr>
            <a:r>
              <a:rPr lang="en-US" sz="2000" i="1" dirty="0">
                <a:solidFill>
                  <a:srgbClr val="008000"/>
                </a:solidFill>
                <a:ea typeface="Tw Cen MT"/>
                <a:cs typeface="Times New Roman"/>
              </a:rPr>
              <a:t>After having been treated to two shows of Jungle book, at Cleveland's Ohio Theatre at Playhouse Square Centre, one was inclined to agree that what has been claimed as a ground-breaking premier collaboration has achieved an unforeseen level of interaction between two disciplines – one from the east and the other from the west.</a:t>
            </a:r>
          </a:p>
          <a:p>
            <a:pPr algn="ctr">
              <a:lnSpc>
                <a:spcPct val="110000"/>
              </a:lnSpc>
              <a:spcAft>
                <a:spcPts val="0"/>
              </a:spcAft>
            </a:pPr>
            <a:r>
              <a:rPr lang="en-US" sz="2000" i="1" dirty="0">
                <a:solidFill>
                  <a:srgbClr val="008000"/>
                </a:solidFill>
                <a:ea typeface="Tw Cen MT"/>
                <a:cs typeface="Times New Roman"/>
              </a:rPr>
              <a:t>Triumph of an east-west interface</a:t>
            </a:r>
          </a:p>
          <a:p>
            <a:pPr algn="ctr">
              <a:lnSpc>
                <a:spcPct val="110000"/>
              </a:lnSpc>
              <a:spcAft>
                <a:spcPts val="0"/>
              </a:spcAft>
            </a:pPr>
            <a:r>
              <a:rPr lang="en-US" sz="2000" i="1" dirty="0" err="1">
                <a:solidFill>
                  <a:srgbClr val="000000"/>
                </a:solidFill>
                <a:ea typeface="Tw Cen MT"/>
                <a:cs typeface="Times New Roman"/>
              </a:rPr>
              <a:t>Leela</a:t>
            </a:r>
            <a:r>
              <a:rPr lang="en-US" sz="2000" i="1" dirty="0">
                <a:solidFill>
                  <a:srgbClr val="000000"/>
                </a:solidFill>
                <a:ea typeface="Tw Cen MT"/>
                <a:cs typeface="Times New Roman"/>
              </a:rPr>
              <a:t> </a:t>
            </a:r>
            <a:r>
              <a:rPr lang="en-US" sz="2000" i="1" dirty="0" err="1">
                <a:solidFill>
                  <a:srgbClr val="000000"/>
                </a:solidFill>
                <a:ea typeface="Tw Cen MT"/>
                <a:cs typeface="Times New Roman"/>
              </a:rPr>
              <a:t>Venkatraman</a:t>
            </a:r>
            <a:r>
              <a:rPr lang="en-US" sz="2000" i="1" dirty="0">
                <a:solidFill>
                  <a:srgbClr val="000000"/>
                </a:solidFill>
                <a:ea typeface="Tw Cen MT"/>
                <a:cs typeface="Times New Roman"/>
              </a:rPr>
              <a:t>, </a:t>
            </a:r>
            <a:r>
              <a:rPr lang="en-US" sz="2000" i="1" dirty="0" err="1">
                <a:solidFill>
                  <a:srgbClr val="000000"/>
                </a:solidFill>
                <a:ea typeface="Tw Cen MT"/>
                <a:cs typeface="Times New Roman"/>
              </a:rPr>
              <a:t>Sruti</a:t>
            </a:r>
            <a:r>
              <a:rPr lang="en-US" sz="2000" i="1" dirty="0">
                <a:solidFill>
                  <a:srgbClr val="000000"/>
                </a:solidFill>
                <a:ea typeface="Tw Cen MT"/>
                <a:cs typeface="Times New Roman"/>
              </a:rPr>
              <a:t> Magazine</a:t>
            </a:r>
          </a:p>
          <a:p>
            <a:pPr algn="ctr">
              <a:lnSpc>
                <a:spcPct val="110000"/>
              </a:lnSpc>
              <a:spcAft>
                <a:spcPts val="900"/>
              </a:spcAft>
            </a:pPr>
            <a:endParaRPr lang="en-GB" sz="2000" dirty="0">
              <a:solidFill>
                <a:srgbClr val="000000"/>
              </a:solidFill>
              <a:ea typeface="Tw Cen MT"/>
              <a:cs typeface="Times New Roman"/>
            </a:endParaRPr>
          </a:p>
        </p:txBody>
      </p:sp>
      <p:pic>
        <p:nvPicPr>
          <p:cNvPr id="6" name="Picture 5"/>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
            <a:ext cx="2507940" cy="4559974"/>
          </a:xfrm>
          <a:prstGeom prst="rect">
            <a:avLst/>
          </a:prstGeom>
          <a:noFill/>
          <a:ln>
            <a:solidFill>
              <a:schemeClr val="tx1"/>
            </a:solidFill>
          </a:ln>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5610" y="0"/>
            <a:ext cx="3298390" cy="4559975"/>
          </a:xfrm>
          <a:prstGeom prst="rect">
            <a:avLst/>
          </a:prstGeom>
        </p:spPr>
      </p:pic>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39780" y="15682"/>
            <a:ext cx="3305829" cy="4544293"/>
          </a:xfrm>
          <a:prstGeom prst="rect">
            <a:avLst/>
          </a:prstGeom>
        </p:spPr>
      </p:pic>
    </p:spTree>
    <p:extLst>
      <p:ext uri="{BB962C8B-B14F-4D97-AF65-F5344CB8AC3E}">
        <p14:creationId xmlns:p14="http://schemas.microsoft.com/office/powerpoint/2010/main" val="23931208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0037" y="169334"/>
            <a:ext cx="8792851" cy="6519333"/>
          </a:xfrm>
          <a:prstGeom prst="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rgbClr val="008000"/>
                </a:solidFill>
              </a:ln>
              <a:noFill/>
            </a:endParaRPr>
          </a:p>
        </p:txBody>
      </p:sp>
      <p:sp>
        <p:nvSpPr>
          <p:cNvPr id="11" name="Text Box 10"/>
          <p:cNvSpPr txBox="1"/>
          <p:nvPr/>
        </p:nvSpPr>
        <p:spPr>
          <a:xfrm>
            <a:off x="331919" y="938210"/>
            <a:ext cx="4255936" cy="2886056"/>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0000"/>
              </a:lnSpc>
              <a:spcAft>
                <a:spcPts val="0"/>
              </a:spcAft>
            </a:pPr>
            <a:r>
              <a:rPr lang="en-US" i="1" dirty="0">
                <a:solidFill>
                  <a:srgbClr val="008000"/>
                </a:solidFill>
                <a:ea typeface="Tw Cen MT"/>
                <a:cs typeface="Times New Roman"/>
              </a:rPr>
              <a:t>Ganesan approached Schubert and Gruber with an idea for an international collaboration that would marry the classical dance of India with classical ballet of the west. They loved the idea, but it took some convincing before Poll and the Dhananjayans agreed to undertake the formidable task of merging the very different styles, in the adaptation of Rudyard Kipling’s famous story. </a:t>
            </a:r>
            <a:endParaRPr lang="en-GB" dirty="0">
              <a:solidFill>
                <a:srgbClr val="000000"/>
              </a:solidFill>
              <a:ea typeface="Tw Cen MT"/>
              <a:cs typeface="Times New Roman"/>
            </a:endParaRPr>
          </a:p>
        </p:txBody>
      </p:sp>
      <p:sp>
        <p:nvSpPr>
          <p:cNvPr id="10" name="TextBox 9"/>
          <p:cNvSpPr txBox="1"/>
          <p:nvPr/>
        </p:nvSpPr>
        <p:spPr>
          <a:xfrm>
            <a:off x="4827746" y="2314480"/>
            <a:ext cx="3864699" cy="1938992"/>
          </a:xfrm>
          <a:prstGeom prst="rect">
            <a:avLst/>
          </a:prstGeom>
          <a:solidFill>
            <a:srgbClr val="E1BA03"/>
          </a:solidFill>
        </p:spPr>
        <p:txBody>
          <a:bodyPr wrap="square" rtlCol="0">
            <a:spAutoFit/>
          </a:bodyPr>
          <a:lstStyle/>
          <a:p>
            <a:pPr algn="ctr"/>
            <a:r>
              <a:rPr lang="en-US" sz="2400" dirty="0"/>
              <a:t>Northern Ohio Magazine awarded Jungle Book: The Adventures of Mowgli, the best production award for the year 1996-97</a:t>
            </a:r>
          </a:p>
        </p:txBody>
      </p:sp>
      <p:sp>
        <p:nvSpPr>
          <p:cNvPr id="4" name="Rectangle 3"/>
          <p:cNvSpPr/>
          <p:nvPr/>
        </p:nvSpPr>
        <p:spPr>
          <a:xfrm>
            <a:off x="432900" y="3806292"/>
            <a:ext cx="4170633" cy="1915909"/>
          </a:xfrm>
          <a:prstGeom prst="rect">
            <a:avLst/>
          </a:prstGeom>
        </p:spPr>
        <p:txBody>
          <a:bodyPr wrap="square">
            <a:spAutoFit/>
          </a:bodyPr>
          <a:lstStyle/>
          <a:p>
            <a:pPr algn="ctr">
              <a:lnSpc>
                <a:spcPct val="110000"/>
              </a:lnSpc>
              <a:spcAft>
                <a:spcPts val="0"/>
              </a:spcAft>
            </a:pPr>
            <a:r>
              <a:rPr lang="en-US" i="1" dirty="0">
                <a:solidFill>
                  <a:srgbClr val="008000"/>
                </a:solidFill>
                <a:ea typeface="Tw Cen MT"/>
                <a:cs typeface="Times New Roman"/>
              </a:rPr>
              <a:t>The result was stunning and gave audiences - many new to ballet - a fascinating look at two distinct dance traditions that was a sheer joy to watch.</a:t>
            </a:r>
          </a:p>
          <a:p>
            <a:pPr algn="ctr">
              <a:lnSpc>
                <a:spcPct val="110000"/>
              </a:lnSpc>
              <a:spcAft>
                <a:spcPts val="0"/>
              </a:spcAft>
            </a:pPr>
            <a:endParaRPr lang="en-US" i="1" dirty="0">
              <a:solidFill>
                <a:srgbClr val="008000"/>
              </a:solidFill>
              <a:ea typeface="Tw Cen MT"/>
              <a:cs typeface="Times New Roman"/>
            </a:endParaRPr>
          </a:p>
          <a:p>
            <a:pPr algn="ctr">
              <a:lnSpc>
                <a:spcPct val="110000"/>
              </a:lnSpc>
              <a:spcAft>
                <a:spcPts val="0"/>
              </a:spcAft>
            </a:pPr>
            <a:r>
              <a:rPr lang="en-US" b="1" i="1" dirty="0">
                <a:ea typeface="Tw Cen MT"/>
                <a:cs typeface="Times New Roman"/>
              </a:rPr>
              <a:t>Northern Ohio Live Magazine</a:t>
            </a:r>
          </a:p>
        </p:txBody>
      </p:sp>
    </p:spTree>
    <p:extLst>
      <p:ext uri="{BB962C8B-B14F-4D97-AF65-F5344CB8AC3E}">
        <p14:creationId xmlns:p14="http://schemas.microsoft.com/office/powerpoint/2010/main" val="1648118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4667" y="2653658"/>
            <a:ext cx="6605345" cy="1269231"/>
          </a:xfrm>
        </p:spPr>
        <p:txBody>
          <a:bodyPr>
            <a:normAutofit fontScale="90000"/>
          </a:bodyPr>
          <a:lstStyle/>
          <a:p>
            <a:pPr algn="ctr"/>
            <a:r>
              <a:rPr lang="en-US" dirty="0"/>
              <a:t>Glimpses from the production</a:t>
            </a:r>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6324268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61382" y="296640"/>
            <a:ext cx="8458030" cy="6069404"/>
          </a:xfrm>
          <a:prstGeom prst="rect">
            <a:avLst/>
          </a:prstGeom>
        </p:spPr>
      </p:pic>
    </p:spTree>
    <p:extLst>
      <p:ext uri="{BB962C8B-B14F-4D97-AF65-F5344CB8AC3E}">
        <p14:creationId xmlns:p14="http://schemas.microsoft.com/office/powerpoint/2010/main" val="2974481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77331" y="423334"/>
            <a:ext cx="7916335" cy="6025444"/>
          </a:xfrm>
          <a:prstGeom prst="rect">
            <a:avLst/>
          </a:prstGeom>
        </p:spPr>
      </p:pic>
    </p:spTree>
    <p:extLst>
      <p:ext uri="{BB962C8B-B14F-4D97-AF65-F5344CB8AC3E}">
        <p14:creationId xmlns:p14="http://schemas.microsoft.com/office/powerpoint/2010/main" val="2556153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98" y="0"/>
            <a:ext cx="4554636" cy="6858000"/>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09234" y="0"/>
            <a:ext cx="4524316" cy="6858000"/>
          </a:xfrm>
          <a:prstGeom prst="rect">
            <a:avLst/>
          </a:prstGeom>
        </p:spPr>
      </p:pic>
    </p:spTree>
    <p:extLst>
      <p:ext uri="{BB962C8B-B14F-4D97-AF65-F5344CB8AC3E}">
        <p14:creationId xmlns:p14="http://schemas.microsoft.com/office/powerpoint/2010/main" val="2128996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1001" y="371121"/>
            <a:ext cx="8475133" cy="6036590"/>
          </a:xfrm>
          <a:prstGeom prst="rect">
            <a:avLst/>
          </a:prstGeom>
        </p:spPr>
      </p:pic>
    </p:spTree>
    <p:extLst>
      <p:ext uri="{BB962C8B-B14F-4D97-AF65-F5344CB8AC3E}">
        <p14:creationId xmlns:p14="http://schemas.microsoft.com/office/powerpoint/2010/main" val="384728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62" y="490630"/>
            <a:ext cx="8153400" cy="728570"/>
          </a:xfrm>
        </p:spPr>
        <p:txBody>
          <a:bodyPr>
            <a:normAutofit fontScale="90000"/>
          </a:bodyPr>
          <a:lstStyle/>
          <a:p>
            <a:r>
              <a:rPr lang="en-US" dirty="0"/>
              <a:t>Highlights of the Production</a:t>
            </a:r>
          </a:p>
        </p:txBody>
      </p:sp>
      <p:sp>
        <p:nvSpPr>
          <p:cNvPr id="3" name="Content Placeholder 2"/>
          <p:cNvSpPr>
            <a:spLocks noGrp="1"/>
          </p:cNvSpPr>
          <p:nvPr>
            <p:ph sz="quarter" idx="1"/>
          </p:nvPr>
        </p:nvSpPr>
        <p:spPr>
          <a:xfrm>
            <a:off x="554550" y="1426384"/>
            <a:ext cx="8153400" cy="4865227"/>
          </a:xfrm>
        </p:spPr>
        <p:txBody>
          <a:bodyPr>
            <a:normAutofit fontScale="92500" lnSpcReduction="10000"/>
          </a:bodyPr>
          <a:lstStyle/>
          <a:p>
            <a:pPr lvl="0">
              <a:buFont typeface="Wingdings" charset="2"/>
              <a:buChar char="§"/>
            </a:pPr>
            <a:r>
              <a:rPr lang="en-US" sz="2800" dirty="0"/>
              <a:t>Jungle Book: The Adventures of Mowgli, </a:t>
            </a:r>
            <a:r>
              <a:rPr lang="en-US" sz="2800" dirty="0">
                <a:solidFill>
                  <a:srgbClr val="008000"/>
                </a:solidFill>
              </a:rPr>
              <a:t>is a first-of-its-kind cross-cultural dance </a:t>
            </a:r>
            <a:r>
              <a:rPr lang="en-US" sz="2800" dirty="0"/>
              <a:t>production that was presented with </a:t>
            </a:r>
            <a:r>
              <a:rPr lang="en-US" sz="2800" dirty="0" err="1"/>
              <a:t>Bharatanatyam</a:t>
            </a:r>
            <a:r>
              <a:rPr lang="en-US" sz="2800" dirty="0"/>
              <a:t> and Ballet dancers in 1996-97</a:t>
            </a:r>
          </a:p>
          <a:p>
            <a:pPr lvl="0">
              <a:buFont typeface="Wingdings" charset="2"/>
              <a:buChar char="§"/>
            </a:pPr>
            <a:r>
              <a:rPr lang="en-US" sz="2800" dirty="0"/>
              <a:t>Based entirely on the book by Rudyard Kipling</a:t>
            </a:r>
            <a:endParaRPr lang="en-GB" sz="2800" dirty="0"/>
          </a:p>
          <a:p>
            <a:pPr lvl="0">
              <a:buFont typeface="Wingdings" charset="2"/>
              <a:buChar char="§"/>
            </a:pPr>
            <a:r>
              <a:rPr lang="en-US" sz="2800" dirty="0"/>
              <a:t>Won </a:t>
            </a:r>
            <a:r>
              <a:rPr lang="en-US" sz="2800" dirty="0">
                <a:solidFill>
                  <a:srgbClr val="008000"/>
                </a:solidFill>
              </a:rPr>
              <a:t>Northern Ohio Live</a:t>
            </a:r>
            <a:r>
              <a:rPr lang="en-US" sz="2800" dirty="0"/>
              <a:t> best dance production award for 1996-1997 </a:t>
            </a:r>
          </a:p>
          <a:p>
            <a:pPr lvl="0">
              <a:buFont typeface="Wingdings" charset="2"/>
              <a:buChar char="§"/>
            </a:pPr>
            <a:r>
              <a:rPr lang="en-US" sz="2800" dirty="0"/>
              <a:t>Performed over 100 shows across USA in 1996-97</a:t>
            </a:r>
          </a:p>
          <a:p>
            <a:pPr lvl="0">
              <a:buFont typeface="Wingdings" charset="2"/>
              <a:buChar char="§"/>
            </a:pPr>
            <a:r>
              <a:rPr lang="en-US" sz="2800" dirty="0"/>
              <a:t>Originally performed by </a:t>
            </a:r>
            <a:r>
              <a:rPr lang="en-US" sz="2800" dirty="0">
                <a:solidFill>
                  <a:srgbClr val="008000"/>
                </a:solidFill>
              </a:rPr>
              <a:t>Bharatakalanjali</a:t>
            </a:r>
            <a:r>
              <a:rPr lang="en-US" sz="2800" dirty="0"/>
              <a:t> led by Dhananjayans and the </a:t>
            </a:r>
            <a:r>
              <a:rPr lang="en-US" sz="2800" dirty="0">
                <a:solidFill>
                  <a:srgbClr val="008000"/>
                </a:solidFill>
              </a:rPr>
              <a:t>Ohio Ballet</a:t>
            </a:r>
            <a:r>
              <a:rPr lang="en-US" sz="2800" dirty="0"/>
              <a:t> led by Heinz Poll</a:t>
            </a:r>
          </a:p>
          <a:p>
            <a:pPr lvl="0">
              <a:buFont typeface="Wingdings" charset="2"/>
              <a:buChar char="§"/>
            </a:pPr>
            <a:r>
              <a:rPr lang="en-US" sz="2800" dirty="0">
                <a:solidFill>
                  <a:srgbClr val="008000"/>
                </a:solidFill>
              </a:rPr>
              <a:t>Large-scale stage production </a:t>
            </a:r>
            <a:r>
              <a:rPr lang="en-US" sz="2800" dirty="0"/>
              <a:t>with exquisite music, aesthetic lighting, set and costume design</a:t>
            </a:r>
          </a:p>
        </p:txBody>
      </p:sp>
    </p:spTree>
    <p:extLst>
      <p:ext uri="{BB962C8B-B14F-4D97-AF65-F5344CB8AC3E}">
        <p14:creationId xmlns:p14="http://schemas.microsoft.com/office/powerpoint/2010/main" val="1328639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9776" y="434104"/>
            <a:ext cx="8278989" cy="5898962"/>
          </a:xfrm>
          <a:prstGeom prst="rect">
            <a:avLst/>
          </a:prstGeom>
        </p:spPr>
      </p:pic>
    </p:spTree>
    <p:extLst>
      <p:ext uri="{BB962C8B-B14F-4D97-AF65-F5344CB8AC3E}">
        <p14:creationId xmlns:p14="http://schemas.microsoft.com/office/powerpoint/2010/main" val="3134909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942" y="909435"/>
            <a:ext cx="8230776" cy="3277101"/>
          </a:xfrm>
        </p:spPr>
        <p:txBody>
          <a:bodyPr>
            <a:normAutofit fontScale="90000"/>
          </a:bodyPr>
          <a:lstStyle/>
          <a:p>
            <a:pPr algn="ctr"/>
            <a:r>
              <a:rPr lang="en-US" dirty="0"/>
              <a:t>Presenting </a:t>
            </a:r>
            <a:r>
              <a:rPr lang="en-US" dirty="0">
                <a:solidFill>
                  <a:srgbClr val="E1BA03"/>
                </a:solidFill>
              </a:rPr>
              <a:t>Jungle book: </a:t>
            </a:r>
            <a:br>
              <a:rPr lang="en-US" dirty="0">
                <a:solidFill>
                  <a:srgbClr val="E1BA03"/>
                </a:solidFill>
              </a:rPr>
            </a:br>
            <a:r>
              <a:rPr lang="en-US" dirty="0">
                <a:solidFill>
                  <a:srgbClr val="E1BA03"/>
                </a:solidFill>
              </a:rPr>
              <a:t>THE ADVENTURES OF MOWGLI</a:t>
            </a:r>
            <a:br>
              <a:rPr lang="en-US" dirty="0">
                <a:solidFill>
                  <a:srgbClr val="E1BA03"/>
                </a:solidFill>
              </a:rPr>
            </a:br>
            <a:r>
              <a:rPr lang="en-US" dirty="0"/>
              <a:t> dance PRODUCTION</a:t>
            </a:r>
            <a:br>
              <a:rPr lang="en-US" dirty="0"/>
            </a:br>
            <a:r>
              <a:rPr lang="en-US" dirty="0"/>
              <a:t>TOURING in India: </a:t>
            </a:r>
            <a:r>
              <a:rPr lang="en-US" dirty="0">
                <a:solidFill>
                  <a:srgbClr val="E1BA03"/>
                </a:solidFill>
              </a:rPr>
              <a:t>October 2018</a:t>
            </a:r>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703965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Dance Production in India</a:t>
            </a:r>
          </a:p>
        </p:txBody>
      </p:sp>
      <p:sp>
        <p:nvSpPr>
          <p:cNvPr id="3" name="Content Placeholder 2"/>
          <p:cNvSpPr>
            <a:spLocks noGrp="1"/>
          </p:cNvSpPr>
          <p:nvPr>
            <p:ph sz="quarter" idx="1"/>
          </p:nvPr>
        </p:nvSpPr>
        <p:spPr>
          <a:xfrm>
            <a:off x="411298" y="1301432"/>
            <a:ext cx="8354750" cy="5127330"/>
          </a:xfrm>
        </p:spPr>
        <p:txBody>
          <a:bodyPr>
            <a:normAutofit fontScale="92500" lnSpcReduction="10000"/>
          </a:bodyPr>
          <a:lstStyle/>
          <a:p>
            <a:r>
              <a:rPr lang="en-US" dirty="0">
                <a:solidFill>
                  <a:srgbClr val="008000"/>
                </a:solidFill>
              </a:rPr>
              <a:t>Jungle Book: The Adventures of Mowgli</a:t>
            </a:r>
            <a:r>
              <a:rPr lang="en-US" dirty="0"/>
              <a:t>, is a story everyone loves across ages.</a:t>
            </a:r>
          </a:p>
          <a:p>
            <a:r>
              <a:rPr lang="en-US" dirty="0"/>
              <a:t>You will marvel at the mix as two cultures join together for the first time ever to produce a breath-taking extravaganza of </a:t>
            </a:r>
            <a:r>
              <a:rPr lang="en-US" dirty="0">
                <a:solidFill>
                  <a:srgbClr val="008000"/>
                </a:solidFill>
              </a:rPr>
              <a:t>music and dance with costumes and sets</a:t>
            </a:r>
            <a:r>
              <a:rPr lang="en-US" dirty="0"/>
              <a:t> that bring Jungle Book to life, which the </a:t>
            </a:r>
            <a:r>
              <a:rPr lang="en-US" dirty="0">
                <a:solidFill>
                  <a:srgbClr val="008000"/>
                </a:solidFill>
              </a:rPr>
              <a:t>Indian audience must see. </a:t>
            </a:r>
          </a:p>
          <a:p>
            <a:pPr lvl="1"/>
            <a:r>
              <a:rPr lang="en-US" dirty="0"/>
              <a:t>6 city tour of India covering – Chennai, Bangalore, Mumbai, Kolkata, Delhi &amp; Hyderabad</a:t>
            </a:r>
            <a:endParaRPr lang="en-GB" dirty="0"/>
          </a:p>
          <a:p>
            <a:pPr lvl="1"/>
            <a:r>
              <a:rPr lang="en-US" dirty="0"/>
              <a:t>Multiple shows in each city</a:t>
            </a:r>
            <a:endParaRPr lang="en-GB" dirty="0"/>
          </a:p>
          <a:p>
            <a:pPr lvl="1"/>
            <a:r>
              <a:rPr lang="en-US" dirty="0"/>
              <a:t>Shows will be ticketed for public</a:t>
            </a:r>
            <a:endParaRPr lang="en-GB" dirty="0"/>
          </a:p>
          <a:p>
            <a:pPr lvl="1"/>
            <a:r>
              <a:rPr lang="en-US" dirty="0"/>
              <a:t>Estimated event footfalls will be approximately 5000 per city</a:t>
            </a:r>
            <a:endParaRPr lang="en-GB" dirty="0"/>
          </a:p>
          <a:p>
            <a:endParaRPr lang="en-GB" dirty="0"/>
          </a:p>
          <a:p>
            <a:endParaRPr lang="en-US" dirty="0"/>
          </a:p>
        </p:txBody>
      </p:sp>
    </p:spTree>
    <p:extLst>
      <p:ext uri="{BB962C8B-B14F-4D97-AF65-F5344CB8AC3E}">
        <p14:creationId xmlns:p14="http://schemas.microsoft.com/office/powerpoint/2010/main" val="3444690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Sponsor Benefits</a:t>
            </a:r>
          </a:p>
        </p:txBody>
      </p:sp>
      <p:sp>
        <p:nvSpPr>
          <p:cNvPr id="3" name="Content Placeholder 2"/>
          <p:cNvSpPr>
            <a:spLocks noGrp="1"/>
          </p:cNvSpPr>
          <p:nvPr>
            <p:ph sz="quarter" idx="1"/>
          </p:nvPr>
        </p:nvSpPr>
        <p:spPr/>
        <p:txBody>
          <a:bodyPr>
            <a:normAutofit/>
          </a:bodyPr>
          <a:lstStyle/>
          <a:p>
            <a:pPr lvl="0"/>
            <a:r>
              <a:rPr lang="en-US" sz="2200" dirty="0"/>
              <a:t>Ability</a:t>
            </a:r>
            <a:r>
              <a:rPr lang="en-US" dirty="0">
                <a:latin typeface="Cambria"/>
                <a:cs typeface="Cambria"/>
              </a:rPr>
              <a:t> </a:t>
            </a:r>
            <a:r>
              <a:rPr lang="en-US" sz="2200" dirty="0"/>
              <a:t>to create the desired brand positioning amongst the target audience</a:t>
            </a:r>
            <a:endParaRPr lang="en-GB" sz="2200" dirty="0"/>
          </a:p>
          <a:p>
            <a:pPr lvl="0"/>
            <a:r>
              <a:rPr lang="en-US" sz="2200" dirty="0"/>
              <a:t>Direct access to both existing and potential target audience </a:t>
            </a:r>
            <a:endParaRPr lang="en-GB" sz="2200" dirty="0"/>
          </a:p>
          <a:p>
            <a:pPr lvl="0"/>
            <a:r>
              <a:rPr lang="en-US" sz="2200" dirty="0"/>
              <a:t>Opportunity to display and showcase products</a:t>
            </a:r>
            <a:endParaRPr lang="en-GB" sz="2200" dirty="0"/>
          </a:p>
          <a:p>
            <a:pPr lvl="0"/>
            <a:r>
              <a:rPr lang="en-US" sz="2200" dirty="0"/>
              <a:t>Creation of brand awareness and re-call</a:t>
            </a:r>
            <a:endParaRPr lang="en-GB" sz="2200" dirty="0"/>
          </a:p>
          <a:p>
            <a:pPr lvl="0"/>
            <a:r>
              <a:rPr lang="en-US" sz="2200" dirty="0"/>
              <a:t>Generate goodwill, brand equity, by way of associating with this unique event and supporting a first-of-its kind artistic presentation in India</a:t>
            </a:r>
            <a:endParaRPr lang="en-US" dirty="0">
              <a:latin typeface="Cambria"/>
              <a:cs typeface="Cambria"/>
            </a:endParaRPr>
          </a:p>
        </p:txBody>
      </p:sp>
    </p:spTree>
    <p:extLst>
      <p:ext uri="{BB962C8B-B14F-4D97-AF65-F5344CB8AC3E}">
        <p14:creationId xmlns:p14="http://schemas.microsoft.com/office/powerpoint/2010/main" val="7685641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38"/>
            <a:ext cx="8229600" cy="840610"/>
          </a:xfrm>
        </p:spPr>
        <p:txBody>
          <a:bodyPr/>
          <a:lstStyle/>
          <a:p>
            <a:r>
              <a:rPr lang="en-US" dirty="0"/>
              <a:t>Marketing Plan</a:t>
            </a:r>
          </a:p>
        </p:txBody>
      </p:sp>
      <p:sp>
        <p:nvSpPr>
          <p:cNvPr id="3" name="Content Placeholder 2"/>
          <p:cNvSpPr>
            <a:spLocks noGrp="1"/>
          </p:cNvSpPr>
          <p:nvPr>
            <p:ph sz="quarter" idx="1"/>
          </p:nvPr>
        </p:nvSpPr>
        <p:spPr>
          <a:xfrm>
            <a:off x="405447" y="1164482"/>
            <a:ext cx="8229600" cy="5401308"/>
          </a:xfrm>
        </p:spPr>
        <p:txBody>
          <a:bodyPr>
            <a:noAutofit/>
          </a:bodyPr>
          <a:lstStyle/>
          <a:p>
            <a:pPr>
              <a:lnSpc>
                <a:spcPct val="80000"/>
              </a:lnSpc>
            </a:pPr>
            <a:r>
              <a:rPr lang="en-US" sz="1800" b="1" dirty="0"/>
              <a:t>Digital Media</a:t>
            </a:r>
            <a:endParaRPr lang="en-GB" sz="1800" dirty="0"/>
          </a:p>
          <a:p>
            <a:pPr lvl="1">
              <a:lnSpc>
                <a:spcPct val="80000"/>
              </a:lnSpc>
            </a:pPr>
            <a:r>
              <a:rPr lang="en-US" sz="1800" dirty="0"/>
              <a:t>The Jungle Book </a:t>
            </a:r>
            <a:r>
              <a:rPr lang="en-US" sz="1800" dirty="0">
                <a:solidFill>
                  <a:srgbClr val="008000"/>
                </a:solidFill>
              </a:rPr>
              <a:t>Facebook Page </a:t>
            </a:r>
            <a:r>
              <a:rPr lang="en-US" sz="1800" dirty="0"/>
              <a:t>will be an important vehicle of communication for event information, campaigns, program updates, sponsorship information and links. </a:t>
            </a:r>
            <a:endParaRPr lang="en-GB" sz="1800" dirty="0"/>
          </a:p>
          <a:p>
            <a:pPr lvl="1">
              <a:lnSpc>
                <a:spcPct val="80000"/>
              </a:lnSpc>
            </a:pPr>
            <a:r>
              <a:rPr lang="en-US" sz="1800" dirty="0"/>
              <a:t>Targeted </a:t>
            </a:r>
            <a:r>
              <a:rPr lang="en-US" sz="1800" dirty="0">
                <a:solidFill>
                  <a:srgbClr val="008000"/>
                </a:solidFill>
              </a:rPr>
              <a:t>online ad campaigns </a:t>
            </a:r>
            <a:r>
              <a:rPr lang="en-US" sz="1800" dirty="0"/>
              <a:t>will be run across cities, create awareness about the event and drive ticket sales</a:t>
            </a:r>
            <a:endParaRPr lang="en-GB" sz="1800" dirty="0"/>
          </a:p>
          <a:p>
            <a:pPr lvl="1">
              <a:lnSpc>
                <a:spcPct val="80000"/>
              </a:lnSpc>
            </a:pPr>
            <a:r>
              <a:rPr lang="en-US" sz="1800" dirty="0"/>
              <a:t>This will also be an effective platform to convey sponsor messages and create </a:t>
            </a:r>
            <a:r>
              <a:rPr lang="en-US" sz="1800" dirty="0">
                <a:solidFill>
                  <a:srgbClr val="008000"/>
                </a:solidFill>
              </a:rPr>
              <a:t>engagement with the target audience.</a:t>
            </a:r>
            <a:endParaRPr lang="en-GB" sz="1800" dirty="0">
              <a:solidFill>
                <a:srgbClr val="008000"/>
              </a:solidFill>
            </a:endParaRPr>
          </a:p>
          <a:p>
            <a:pPr marL="365760" lvl="1" indent="0">
              <a:lnSpc>
                <a:spcPct val="80000"/>
              </a:lnSpc>
              <a:buNone/>
            </a:pPr>
            <a:endParaRPr lang="en-GB" sz="1800" dirty="0">
              <a:solidFill>
                <a:srgbClr val="008000"/>
              </a:solidFill>
            </a:endParaRPr>
          </a:p>
          <a:p>
            <a:pPr>
              <a:lnSpc>
                <a:spcPct val="80000"/>
              </a:lnSpc>
            </a:pPr>
            <a:r>
              <a:rPr lang="en-US" sz="1800" b="1" dirty="0"/>
              <a:t>Radio and Print Media</a:t>
            </a:r>
            <a:endParaRPr lang="en-GB" sz="1800" dirty="0"/>
          </a:p>
          <a:p>
            <a:pPr lvl="1">
              <a:lnSpc>
                <a:spcPct val="80000"/>
              </a:lnSpc>
            </a:pPr>
            <a:r>
              <a:rPr lang="en-US" sz="1800" dirty="0"/>
              <a:t>Tie-ups with local </a:t>
            </a:r>
            <a:r>
              <a:rPr lang="en-US" sz="1800" dirty="0">
                <a:solidFill>
                  <a:srgbClr val="008000"/>
                </a:solidFill>
              </a:rPr>
              <a:t>radio channels</a:t>
            </a:r>
            <a:r>
              <a:rPr lang="en-US" sz="1800" dirty="0"/>
              <a:t> across each city to ensure the reach of the event</a:t>
            </a:r>
            <a:endParaRPr lang="en-GB" sz="1800" dirty="0"/>
          </a:p>
          <a:p>
            <a:pPr lvl="1">
              <a:lnSpc>
                <a:spcPct val="80000"/>
              </a:lnSpc>
            </a:pPr>
            <a:r>
              <a:rPr lang="en-US" sz="1800" dirty="0"/>
              <a:t>Advertising </a:t>
            </a:r>
            <a:r>
              <a:rPr lang="en-US" sz="1800" dirty="0">
                <a:solidFill>
                  <a:srgbClr val="008000"/>
                </a:solidFill>
              </a:rPr>
              <a:t>across print and other outdoor media </a:t>
            </a:r>
            <a:r>
              <a:rPr lang="en-US" sz="1800" dirty="0"/>
              <a:t>that provides visibility across the city</a:t>
            </a:r>
            <a:endParaRPr lang="en-GB" sz="1800" dirty="0"/>
          </a:p>
          <a:p>
            <a:pPr lvl="1">
              <a:lnSpc>
                <a:spcPct val="80000"/>
              </a:lnSpc>
            </a:pPr>
            <a:r>
              <a:rPr lang="en-US" sz="1800" dirty="0"/>
              <a:t>Posters and brochures will be displayed in key locations – restaurants, cafes, children play areas, book stores </a:t>
            </a:r>
            <a:r>
              <a:rPr lang="en-US" sz="1800" dirty="0" err="1"/>
              <a:t>etc</a:t>
            </a:r>
            <a:endParaRPr lang="en-GB" sz="1800" dirty="0"/>
          </a:p>
          <a:p>
            <a:pPr marL="400050" lvl="1" indent="0">
              <a:lnSpc>
                <a:spcPct val="80000"/>
              </a:lnSpc>
              <a:buNone/>
            </a:pPr>
            <a:r>
              <a:rPr lang="en-US" sz="1800" dirty="0"/>
              <a:t> </a:t>
            </a:r>
            <a:endParaRPr lang="en-GB" sz="1800" dirty="0"/>
          </a:p>
          <a:p>
            <a:pPr>
              <a:lnSpc>
                <a:spcPct val="80000"/>
              </a:lnSpc>
            </a:pPr>
            <a:r>
              <a:rPr lang="en-US" sz="1800" b="1" dirty="0"/>
              <a:t>On-Ground Event Promotions</a:t>
            </a:r>
            <a:endParaRPr lang="en-GB" sz="1800" dirty="0"/>
          </a:p>
          <a:p>
            <a:pPr lvl="1">
              <a:lnSpc>
                <a:spcPct val="80000"/>
              </a:lnSpc>
            </a:pPr>
            <a:r>
              <a:rPr lang="en-US" sz="1800" dirty="0"/>
              <a:t>Branding across </a:t>
            </a:r>
            <a:r>
              <a:rPr lang="en-US" sz="1800" dirty="0">
                <a:solidFill>
                  <a:srgbClr val="008000"/>
                </a:solidFill>
              </a:rPr>
              <a:t>all event communications </a:t>
            </a:r>
            <a:r>
              <a:rPr lang="en-US" sz="1800" dirty="0"/>
              <a:t>and promo materials</a:t>
            </a:r>
            <a:endParaRPr lang="en-GB" sz="1800" dirty="0"/>
          </a:p>
          <a:p>
            <a:pPr lvl="1">
              <a:lnSpc>
                <a:spcPct val="80000"/>
              </a:lnSpc>
            </a:pPr>
            <a:r>
              <a:rPr lang="en-US" sz="1800" dirty="0">
                <a:solidFill>
                  <a:srgbClr val="008000"/>
                </a:solidFill>
              </a:rPr>
              <a:t>Activities </a:t>
            </a:r>
            <a:r>
              <a:rPr lang="en-US" sz="1800" dirty="0"/>
              <a:t>for the audience based on the specific brand requirement</a:t>
            </a:r>
            <a:endParaRPr lang="en-GB" sz="1800" dirty="0"/>
          </a:p>
          <a:p>
            <a:pPr marL="0" indent="0">
              <a:lnSpc>
                <a:spcPct val="80000"/>
              </a:lnSpc>
              <a:buNone/>
            </a:pPr>
            <a:endParaRPr lang="en-GB" sz="1800" dirty="0"/>
          </a:p>
        </p:txBody>
      </p:sp>
    </p:spTree>
    <p:extLst>
      <p:ext uri="{BB962C8B-B14F-4D97-AF65-F5344CB8AC3E}">
        <p14:creationId xmlns:p14="http://schemas.microsoft.com/office/powerpoint/2010/main" val="2500973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23790" y="2681327"/>
            <a:ext cx="4131053" cy="702733"/>
          </a:xfrm>
        </p:spPr>
        <p:txBody>
          <a:bodyPr>
            <a:noAutofit/>
          </a:bodyPr>
          <a:lstStyle/>
          <a:p>
            <a:pPr algn="ctr"/>
            <a:r>
              <a:rPr lang="en-US" sz="4800" dirty="0"/>
              <a:t>THANK YOU</a:t>
            </a: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943221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3012" y="2653658"/>
            <a:ext cx="6477000" cy="853123"/>
          </a:xfrm>
        </p:spPr>
        <p:txBody>
          <a:bodyPr/>
          <a:lstStyle/>
          <a:p>
            <a:pPr algn="ctr"/>
            <a:r>
              <a:rPr lang="en-US" dirty="0"/>
              <a:t>Artistic Team</a:t>
            </a:r>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06860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ISC-Dhananjayans-e1489124387957.jpg"/>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4773777" cy="4008468"/>
          </a:xfrm>
          <a:prstGeom prst="rect">
            <a:avLst/>
          </a:prstGeom>
        </p:spPr>
      </p:pic>
      <p:sp>
        <p:nvSpPr>
          <p:cNvPr id="6" name="Content Placeholder 2"/>
          <p:cNvSpPr>
            <a:spLocks noGrp="1"/>
          </p:cNvSpPr>
          <p:nvPr>
            <p:ph sz="quarter" idx="1"/>
          </p:nvPr>
        </p:nvSpPr>
        <p:spPr>
          <a:xfrm>
            <a:off x="4773776" y="16560"/>
            <a:ext cx="4370224" cy="3685918"/>
          </a:xfrm>
          <a:solidFill>
            <a:srgbClr val="008000"/>
          </a:solidFill>
        </p:spPr>
        <p:txBody>
          <a:bodyPr>
            <a:normAutofit lnSpcReduction="10000"/>
          </a:bodyPr>
          <a:lstStyle/>
          <a:p>
            <a:pPr lvl="1"/>
            <a:r>
              <a:rPr lang="en-US" sz="2000" dirty="0"/>
              <a:t>The </a:t>
            </a:r>
            <a:r>
              <a:rPr lang="en-US" sz="2000" dirty="0" err="1"/>
              <a:t>Padmabhushan</a:t>
            </a:r>
            <a:r>
              <a:rPr lang="en-US" sz="2000" dirty="0"/>
              <a:t> awardees (a high honour given by the Government of India), </a:t>
            </a:r>
            <a:r>
              <a:rPr lang="en-US" sz="2000" dirty="0" err="1">
                <a:solidFill>
                  <a:srgbClr val="F2F2F2"/>
                </a:solidFill>
              </a:rPr>
              <a:t>Shanta</a:t>
            </a:r>
            <a:r>
              <a:rPr lang="en-US" sz="2000" dirty="0">
                <a:solidFill>
                  <a:srgbClr val="F2F2F2"/>
                </a:solidFill>
              </a:rPr>
              <a:t> &amp; V.P. Dhananjayan</a:t>
            </a:r>
            <a:r>
              <a:rPr lang="en-US" sz="2000" dirty="0"/>
              <a:t> are internationally renowned dancers and teachers, with several decades in the field of performing arts.</a:t>
            </a:r>
          </a:p>
          <a:p>
            <a:pPr lvl="1"/>
            <a:r>
              <a:rPr lang="en-US" sz="2000" dirty="0">
                <a:solidFill>
                  <a:srgbClr val="F2F2F2"/>
                </a:solidFill>
              </a:rPr>
              <a:t>Bharatakalanjali</a:t>
            </a:r>
            <a:r>
              <a:rPr lang="en-US" sz="2000" dirty="0"/>
              <a:t>, the 50-year old dance academy established by Dhananjayans is one of the foremost dance institutes in India.</a:t>
            </a:r>
          </a:p>
          <a:p>
            <a:endParaRPr lang="en-US" sz="2400" dirty="0"/>
          </a:p>
        </p:txBody>
      </p:sp>
      <p:sp>
        <p:nvSpPr>
          <p:cNvPr id="4" name="Content Placeholder 2"/>
          <p:cNvSpPr txBox="1">
            <a:spLocks/>
          </p:cNvSpPr>
          <p:nvPr/>
        </p:nvSpPr>
        <p:spPr>
          <a:xfrm>
            <a:off x="0" y="3702478"/>
            <a:ext cx="4773776" cy="3155521"/>
          </a:xfrm>
          <a:prstGeom prst="rect">
            <a:avLst/>
          </a:prstGeom>
          <a:solidFill>
            <a:srgbClr val="E1BA03"/>
          </a:solidFill>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2000" dirty="0">
                <a:solidFill>
                  <a:srgbClr val="FFFFFF"/>
                </a:solidFill>
              </a:rPr>
              <a:t>Late </a:t>
            </a:r>
            <a:r>
              <a:rPr lang="en-US" sz="2000" dirty="0" err="1">
                <a:solidFill>
                  <a:srgbClr val="FFFFFF"/>
                </a:solidFill>
              </a:rPr>
              <a:t>Pandit</a:t>
            </a:r>
            <a:r>
              <a:rPr lang="en-US" sz="2000" dirty="0">
                <a:solidFill>
                  <a:srgbClr val="FFFFFF"/>
                </a:solidFill>
              </a:rPr>
              <a:t> Vijay </a:t>
            </a:r>
            <a:r>
              <a:rPr lang="en-US" sz="2000" dirty="0" err="1">
                <a:solidFill>
                  <a:srgbClr val="FFFFFF"/>
                </a:solidFill>
              </a:rPr>
              <a:t>Raghav</a:t>
            </a:r>
            <a:r>
              <a:rPr lang="en-US" sz="2000" dirty="0">
                <a:solidFill>
                  <a:srgbClr val="FFFFFF"/>
                </a:solidFill>
              </a:rPr>
              <a:t> </a:t>
            </a:r>
            <a:r>
              <a:rPr lang="en-US" sz="2000" dirty="0" err="1">
                <a:solidFill>
                  <a:srgbClr val="FFFFFF"/>
                </a:solidFill>
              </a:rPr>
              <a:t>Rao</a:t>
            </a:r>
            <a:r>
              <a:rPr lang="en-US" sz="2000" dirty="0">
                <a:solidFill>
                  <a:srgbClr val="FFFFFF"/>
                </a:solidFill>
              </a:rPr>
              <a:t> </a:t>
            </a:r>
            <a:r>
              <a:rPr lang="en-US" sz="2000" dirty="0"/>
              <a:t>is a renowned flautist, choreographer, conductor, poet and musicologist. He has worked extensively with </a:t>
            </a:r>
            <a:r>
              <a:rPr lang="en-US" sz="2000" dirty="0" err="1">
                <a:solidFill>
                  <a:schemeClr val="bg1"/>
                </a:solidFill>
              </a:rPr>
              <a:t>Pandit</a:t>
            </a:r>
            <a:r>
              <a:rPr lang="en-US" sz="2000" dirty="0">
                <a:solidFill>
                  <a:schemeClr val="bg1"/>
                </a:solidFill>
              </a:rPr>
              <a:t> Ravi Shankar</a:t>
            </a:r>
            <a:r>
              <a:rPr lang="en-US" sz="2000" dirty="0">
                <a:solidFill>
                  <a:srgbClr val="000000"/>
                </a:solidFill>
              </a:rPr>
              <a:t>.</a:t>
            </a:r>
          </a:p>
          <a:p>
            <a:r>
              <a:rPr lang="en-US" sz="2000" dirty="0"/>
              <a:t>The story of Mowgli in the dance production is told through splendid sounds of </a:t>
            </a:r>
            <a:r>
              <a:rPr lang="en-US" sz="2000" dirty="0">
                <a:solidFill>
                  <a:srgbClr val="FFFFFF"/>
                </a:solidFill>
              </a:rPr>
              <a:t>North and South Indian music </a:t>
            </a:r>
            <a:r>
              <a:rPr lang="en-US" sz="2000" dirty="0"/>
              <a:t>composed by this legendary flautist.</a:t>
            </a:r>
          </a:p>
          <a:p>
            <a:pPr lvl="1"/>
            <a:endParaRPr lang="en-GB" sz="2000" dirty="0"/>
          </a:p>
          <a:p>
            <a:endParaRPr lang="en-US" sz="2000" dirty="0"/>
          </a:p>
        </p:txBody>
      </p:sp>
      <p:pic>
        <p:nvPicPr>
          <p:cNvPr id="2" name="Picture 1"/>
          <p:cNvPicPr>
            <a:picLocks noChangeAspect="1"/>
          </p:cNvPicPr>
          <p:nvPr/>
        </p:nvPicPr>
        <p:blipFill>
          <a:blip r:embed="rId3"/>
          <a:stretch>
            <a:fillRect/>
          </a:stretch>
        </p:blipFill>
        <p:spPr>
          <a:xfrm>
            <a:off x="4773776" y="3702477"/>
            <a:ext cx="4370224" cy="3187235"/>
          </a:xfrm>
          <a:prstGeom prst="rect">
            <a:avLst/>
          </a:prstGeom>
        </p:spPr>
      </p:pic>
      <p:sp>
        <p:nvSpPr>
          <p:cNvPr id="3" name="Rectangle 2"/>
          <p:cNvSpPr/>
          <p:nvPr/>
        </p:nvSpPr>
        <p:spPr>
          <a:xfrm>
            <a:off x="2648692" y="3244334"/>
            <a:ext cx="1466981" cy="369332"/>
          </a:xfrm>
          <a:prstGeom prst="rect">
            <a:avLst/>
          </a:prstGeom>
        </p:spPr>
        <p:txBody>
          <a:bodyPr wrap="none">
            <a:spAutoFit/>
          </a:bodyPr>
          <a:lstStyle/>
          <a:p>
            <a:r>
              <a:rPr lang="en-US" dirty="0">
                <a:solidFill>
                  <a:srgbClr val="FFFFFF"/>
                </a:solidFill>
              </a:rPr>
              <a:t>Dhananjayans</a:t>
            </a:r>
          </a:p>
        </p:txBody>
      </p:sp>
      <p:sp>
        <p:nvSpPr>
          <p:cNvPr id="7" name="Rectangle 6"/>
          <p:cNvSpPr/>
          <p:nvPr/>
        </p:nvSpPr>
        <p:spPr>
          <a:xfrm>
            <a:off x="5029855" y="4034845"/>
            <a:ext cx="1839419" cy="369332"/>
          </a:xfrm>
          <a:prstGeom prst="rect">
            <a:avLst/>
          </a:prstGeom>
        </p:spPr>
        <p:txBody>
          <a:bodyPr wrap="square">
            <a:spAutoFit/>
          </a:bodyPr>
          <a:lstStyle/>
          <a:p>
            <a:r>
              <a:rPr lang="en-US" dirty="0"/>
              <a:t>Vijay </a:t>
            </a:r>
            <a:r>
              <a:rPr lang="en-US" dirty="0" err="1"/>
              <a:t>Raghav</a:t>
            </a:r>
            <a:r>
              <a:rPr lang="en-US" dirty="0"/>
              <a:t> </a:t>
            </a:r>
            <a:r>
              <a:rPr lang="en-US" dirty="0" err="1"/>
              <a:t>Rao</a:t>
            </a:r>
            <a:endParaRPr lang="en-US" dirty="0"/>
          </a:p>
        </p:txBody>
      </p:sp>
    </p:spTree>
    <p:extLst>
      <p:ext uri="{BB962C8B-B14F-4D97-AF65-F5344CB8AC3E}">
        <p14:creationId xmlns:p14="http://schemas.microsoft.com/office/powerpoint/2010/main" val="2483479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4567764" y="-15490"/>
            <a:ext cx="4576236" cy="3418830"/>
          </a:xfrm>
          <a:solidFill>
            <a:srgbClr val="E1BA03"/>
          </a:solidFill>
        </p:spPr>
        <p:txBody>
          <a:bodyPr>
            <a:normAutofit lnSpcReduction="10000"/>
          </a:bodyPr>
          <a:lstStyle/>
          <a:p>
            <a:pPr lvl="1">
              <a:buClr>
                <a:schemeClr val="tx2"/>
              </a:buClr>
            </a:pPr>
            <a:r>
              <a:rPr lang="en-US" sz="2000" dirty="0"/>
              <a:t>The </a:t>
            </a:r>
            <a:r>
              <a:rPr lang="en-US" sz="2000" dirty="0">
                <a:solidFill>
                  <a:srgbClr val="F2F2F2"/>
                </a:solidFill>
              </a:rPr>
              <a:t>late</a:t>
            </a:r>
            <a:r>
              <a:rPr lang="en-US" sz="2000" dirty="0"/>
              <a:t> </a:t>
            </a:r>
            <a:r>
              <a:rPr lang="en-US" sz="2000" dirty="0">
                <a:solidFill>
                  <a:srgbClr val="F2F2F2"/>
                </a:solidFill>
              </a:rPr>
              <a:t>Heinz Poll </a:t>
            </a:r>
            <a:r>
              <a:rPr lang="en-US" sz="2000" dirty="0"/>
              <a:t>was the choreographer and a co-founder of the </a:t>
            </a:r>
            <a:r>
              <a:rPr lang="en-US" sz="2000" dirty="0">
                <a:solidFill>
                  <a:srgbClr val="F2F2F2"/>
                </a:solidFill>
              </a:rPr>
              <a:t>Ohio Ballet</a:t>
            </a:r>
            <a:r>
              <a:rPr lang="en-US" sz="2000" dirty="0"/>
              <a:t>. He had a dance career that spanned between 1947 – 2006, Poll was one of the most accomplished dancers of his times. </a:t>
            </a:r>
          </a:p>
          <a:p>
            <a:pPr lvl="1">
              <a:buClr>
                <a:schemeClr val="tx2"/>
              </a:buClr>
            </a:pPr>
            <a:endParaRPr lang="en-US" sz="2000" dirty="0"/>
          </a:p>
          <a:p>
            <a:pPr lvl="1">
              <a:buClr>
                <a:schemeClr val="tx2"/>
              </a:buClr>
            </a:pPr>
            <a:r>
              <a:rPr lang="en-US" sz="2000" dirty="0"/>
              <a:t>Heinz Poll along with the Dhananjayans was the artistic director of the Jungle Book production.</a:t>
            </a:r>
          </a:p>
          <a:p>
            <a:pPr lvl="1"/>
            <a:endParaRPr lang="en-US" sz="2000" dirty="0"/>
          </a:p>
          <a:p>
            <a:pPr marL="365760" lvl="1" indent="0">
              <a:buNone/>
            </a:pPr>
            <a:endParaRPr lang="en-US" sz="2000" dirty="0"/>
          </a:p>
          <a:p>
            <a:pPr lvl="1"/>
            <a:endParaRPr lang="en-US" sz="2000" dirty="0"/>
          </a:p>
          <a:p>
            <a:pPr lvl="1"/>
            <a:endParaRPr lang="en-GB" sz="2000" dirty="0"/>
          </a:p>
          <a:p>
            <a:endParaRPr lang="en-US" sz="2000"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83065" y="3403340"/>
            <a:ext cx="4560935" cy="3466558"/>
          </a:xfrm>
          <a:prstGeom prst="rect">
            <a:avLst/>
          </a:prstGeom>
        </p:spPr>
      </p:pic>
      <p:sp>
        <p:nvSpPr>
          <p:cNvPr id="10" name="Content Placeholder 2"/>
          <p:cNvSpPr txBox="1">
            <a:spLocks/>
          </p:cNvSpPr>
          <p:nvPr/>
        </p:nvSpPr>
        <p:spPr>
          <a:xfrm>
            <a:off x="6829" y="3403340"/>
            <a:ext cx="4576236" cy="3454660"/>
          </a:xfrm>
          <a:prstGeom prst="rect">
            <a:avLst/>
          </a:prstGeom>
          <a:solidFill>
            <a:srgbClr val="008000"/>
          </a:solidFill>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lvl="1"/>
            <a:endParaRPr lang="en-US" sz="2000" dirty="0"/>
          </a:p>
          <a:p>
            <a:pPr lvl="1"/>
            <a:r>
              <a:rPr lang="en-US" sz="2000" dirty="0"/>
              <a:t>The </a:t>
            </a:r>
            <a:r>
              <a:rPr lang="en-US" sz="2000" dirty="0">
                <a:solidFill>
                  <a:srgbClr val="F2F2F2"/>
                </a:solidFill>
              </a:rPr>
              <a:t>Verb Ballets, USA </a:t>
            </a:r>
            <a:r>
              <a:rPr lang="en-US" sz="2000" dirty="0"/>
              <a:t>is a contemporary ballet company, that presents dynamic programing through bold artistry, unique styles and technical excellence</a:t>
            </a:r>
          </a:p>
          <a:p>
            <a:pPr lvl="1"/>
            <a:r>
              <a:rPr lang="en-US" sz="2000" dirty="0"/>
              <a:t>For the 2018 tour, The Verb Ballets, will be a part of the </a:t>
            </a:r>
            <a:r>
              <a:rPr lang="en-US" sz="2000" dirty="0">
                <a:solidFill>
                  <a:srgbClr val="F2F2F2"/>
                </a:solidFill>
              </a:rPr>
              <a:t>Jungle Book Production </a:t>
            </a:r>
          </a:p>
          <a:p>
            <a:pPr lvl="1"/>
            <a:endParaRPr lang="en-US" sz="2000" dirty="0"/>
          </a:p>
          <a:p>
            <a:pPr lvl="1"/>
            <a:endParaRPr lang="en-GB" sz="2000" dirty="0"/>
          </a:p>
          <a:p>
            <a:endParaRPr lang="en-US" sz="2000"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30" y="11"/>
            <a:ext cx="4576236" cy="3403329"/>
          </a:xfrm>
          <a:prstGeom prst="rect">
            <a:avLst/>
          </a:prstGeom>
        </p:spPr>
      </p:pic>
      <p:sp>
        <p:nvSpPr>
          <p:cNvPr id="2" name="Rectangle 1"/>
          <p:cNvSpPr/>
          <p:nvPr/>
        </p:nvSpPr>
        <p:spPr>
          <a:xfrm>
            <a:off x="94361" y="2887838"/>
            <a:ext cx="1076549" cy="369332"/>
          </a:xfrm>
          <a:prstGeom prst="rect">
            <a:avLst/>
          </a:prstGeom>
        </p:spPr>
        <p:txBody>
          <a:bodyPr wrap="none">
            <a:spAutoFit/>
          </a:bodyPr>
          <a:lstStyle/>
          <a:p>
            <a:r>
              <a:rPr lang="en-US" dirty="0">
                <a:solidFill>
                  <a:srgbClr val="FFFFFF"/>
                </a:solidFill>
              </a:rPr>
              <a:t>Heinz Poll</a:t>
            </a:r>
          </a:p>
        </p:txBody>
      </p:sp>
      <p:sp>
        <p:nvSpPr>
          <p:cNvPr id="7" name="Rectangle 6"/>
          <p:cNvSpPr/>
          <p:nvPr/>
        </p:nvSpPr>
        <p:spPr>
          <a:xfrm>
            <a:off x="4850329" y="6344777"/>
            <a:ext cx="1305215" cy="369332"/>
          </a:xfrm>
          <a:prstGeom prst="rect">
            <a:avLst/>
          </a:prstGeom>
        </p:spPr>
        <p:txBody>
          <a:bodyPr wrap="none">
            <a:spAutoFit/>
          </a:bodyPr>
          <a:lstStyle/>
          <a:p>
            <a:r>
              <a:rPr lang="en-US" dirty="0">
                <a:solidFill>
                  <a:srgbClr val="FFFFFF"/>
                </a:solidFill>
              </a:rPr>
              <a:t>Verb Ballets</a:t>
            </a:r>
          </a:p>
        </p:txBody>
      </p:sp>
    </p:spTree>
    <p:extLst>
      <p:ext uri="{BB962C8B-B14F-4D97-AF65-F5344CB8AC3E}">
        <p14:creationId xmlns:p14="http://schemas.microsoft.com/office/powerpoint/2010/main" val="546389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4567764" y="3403340"/>
            <a:ext cx="4576236" cy="340334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829" y="0"/>
            <a:ext cx="4560935" cy="340334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a:spLocks noGrp="1"/>
          </p:cNvSpPr>
          <p:nvPr>
            <p:ph sz="quarter" idx="1"/>
          </p:nvPr>
        </p:nvSpPr>
        <p:spPr>
          <a:xfrm>
            <a:off x="4567764" y="-15490"/>
            <a:ext cx="4576236" cy="3418830"/>
          </a:xfrm>
          <a:solidFill>
            <a:srgbClr val="E1BA03"/>
          </a:solidFill>
        </p:spPr>
        <p:txBody>
          <a:bodyPr>
            <a:noAutofit/>
          </a:bodyPr>
          <a:lstStyle/>
          <a:p>
            <a:pPr marL="365760" lvl="1" indent="0">
              <a:buClr>
                <a:schemeClr val="tx2"/>
              </a:buClr>
              <a:buNone/>
            </a:pPr>
            <a:r>
              <a:rPr lang="en-US" sz="1900" dirty="0">
                <a:solidFill>
                  <a:srgbClr val="FFFFFF"/>
                </a:solidFill>
              </a:rPr>
              <a:t>Dr. Margaret Carlson, Producing Artistic Director of Verb Ballets,  </a:t>
            </a:r>
            <a:r>
              <a:rPr lang="en-US" sz="1900" dirty="0"/>
              <a:t>has worked internationally in performing, teaching, choreographing, and in arts administration. Dr. Carlson was an original member of the Cleveland Ballet, serving as a Principal dancer from 1972-1983. She performed in numerous musical theatre tours throughout the 1970’s, including Brigadoon, Hello Dolly! and The Merry Widow, to name a few.</a:t>
            </a:r>
          </a:p>
          <a:p>
            <a:pPr lvl="1"/>
            <a:endParaRPr lang="en-US" sz="1900" dirty="0">
              <a:latin typeface="Cambria"/>
              <a:cs typeface="Cambria"/>
            </a:endParaRPr>
          </a:p>
          <a:p>
            <a:pPr marL="365760" lvl="1" indent="0">
              <a:buNone/>
            </a:pPr>
            <a:endParaRPr lang="en-US" sz="1900" dirty="0">
              <a:latin typeface="Cambria"/>
              <a:cs typeface="Cambria"/>
            </a:endParaRPr>
          </a:p>
          <a:p>
            <a:pPr lvl="1"/>
            <a:endParaRPr lang="en-US" sz="1900" dirty="0">
              <a:latin typeface="Cambria"/>
              <a:cs typeface="Cambria"/>
            </a:endParaRPr>
          </a:p>
          <a:p>
            <a:pPr lvl="1"/>
            <a:endParaRPr lang="en-GB" sz="1900" dirty="0">
              <a:latin typeface="Cambria"/>
              <a:cs typeface="Cambria"/>
            </a:endParaRPr>
          </a:p>
          <a:p>
            <a:endParaRPr lang="en-US" sz="1900" dirty="0">
              <a:latin typeface="Cambria"/>
              <a:cs typeface="Cambria"/>
            </a:endParaRPr>
          </a:p>
        </p:txBody>
      </p:sp>
      <p:sp>
        <p:nvSpPr>
          <p:cNvPr id="10" name="Content Placeholder 2"/>
          <p:cNvSpPr txBox="1">
            <a:spLocks/>
          </p:cNvSpPr>
          <p:nvPr/>
        </p:nvSpPr>
        <p:spPr>
          <a:xfrm>
            <a:off x="6829" y="3403340"/>
            <a:ext cx="4576236" cy="3454660"/>
          </a:xfrm>
          <a:prstGeom prst="rect">
            <a:avLst/>
          </a:prstGeom>
          <a:solidFill>
            <a:srgbClr val="008000"/>
          </a:solidFill>
        </p:spPr>
        <p:txBody>
          <a:bodyPr vert="horz">
            <a:normAutofit fontScale="92500"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65760" lvl="1" indent="0">
              <a:buNone/>
            </a:pPr>
            <a:r>
              <a:rPr lang="en-US" sz="2000" dirty="0">
                <a:solidFill>
                  <a:srgbClr val="FFFFFF"/>
                </a:solidFill>
              </a:rPr>
              <a:t>Richard Dickinson is the Artistic Associate of Verb Ballets</a:t>
            </a:r>
            <a:r>
              <a:rPr lang="en-US" sz="2000" dirty="0"/>
              <a:t>. He was in the original production of “Jungle Book” in 1997 when he was the ballet master and a principal dancer with Ohio Ballet. </a:t>
            </a:r>
            <a:r>
              <a:rPr lang="en-US" sz="2000" dirty="0">
                <a:solidFill>
                  <a:schemeClr val="bg1"/>
                </a:solidFill>
              </a:rPr>
              <a:t>He worked closely with Heinz Poll and V.P.  Dhananjayan in creating the dances and interpreting the major role of the Wolf </a:t>
            </a:r>
            <a:r>
              <a:rPr lang="en-US" sz="2000" dirty="0" err="1">
                <a:solidFill>
                  <a:schemeClr val="bg1"/>
                </a:solidFill>
              </a:rPr>
              <a:t>Akela</a:t>
            </a:r>
            <a:r>
              <a:rPr lang="en-US" sz="2000" dirty="0">
                <a:solidFill>
                  <a:schemeClr val="bg1"/>
                </a:solidFill>
              </a:rPr>
              <a:t>. </a:t>
            </a:r>
          </a:p>
          <a:p>
            <a:pPr marL="365760" lvl="1" indent="0">
              <a:buNone/>
            </a:pPr>
            <a:r>
              <a:rPr lang="en-US" sz="2000" dirty="0"/>
              <a:t>Choreography for 2018 presentation has been refreshed by Richard, inspired by the original choreography by Heinz Poll.</a:t>
            </a:r>
          </a:p>
          <a:p>
            <a:pPr lvl="1"/>
            <a:endParaRPr lang="en-US" sz="2000" dirty="0"/>
          </a:p>
          <a:p>
            <a:pPr lvl="1"/>
            <a:endParaRPr lang="en-US" sz="2000" dirty="0"/>
          </a:p>
          <a:p>
            <a:pPr lvl="1"/>
            <a:endParaRPr lang="en-GB" sz="2000" dirty="0"/>
          </a:p>
          <a:p>
            <a:endParaRPr lang="en-US" sz="2000" dirty="0"/>
          </a:p>
        </p:txBody>
      </p:sp>
      <p:sp>
        <p:nvSpPr>
          <p:cNvPr id="7" name="Rectangle 6"/>
          <p:cNvSpPr/>
          <p:nvPr/>
        </p:nvSpPr>
        <p:spPr>
          <a:xfrm>
            <a:off x="6056186" y="6368177"/>
            <a:ext cx="1774795" cy="369332"/>
          </a:xfrm>
          <a:prstGeom prst="rect">
            <a:avLst/>
          </a:prstGeom>
        </p:spPr>
        <p:txBody>
          <a:bodyPr wrap="none">
            <a:spAutoFit/>
          </a:bodyPr>
          <a:lstStyle/>
          <a:p>
            <a:r>
              <a:rPr lang="en-US" dirty="0">
                <a:solidFill>
                  <a:srgbClr val="FFFFFF"/>
                </a:solidFill>
              </a:rPr>
              <a:t>Richard Dickinson</a:t>
            </a:r>
          </a:p>
        </p:txBody>
      </p:sp>
      <p:pic>
        <p:nvPicPr>
          <p:cNvPr id="4" name="Picture 3"/>
          <p:cNvPicPr>
            <a:picLocks noChangeAspect="1"/>
          </p:cNvPicPr>
          <p:nvPr/>
        </p:nvPicPr>
        <p:blipFill>
          <a:blip r:embed="rId2"/>
          <a:stretch>
            <a:fillRect/>
          </a:stretch>
        </p:blipFill>
        <p:spPr>
          <a:xfrm>
            <a:off x="1119251" y="305830"/>
            <a:ext cx="2101659" cy="2606057"/>
          </a:xfrm>
          <a:prstGeom prst="rect">
            <a:avLst/>
          </a:prstGeom>
        </p:spPr>
      </p:pic>
      <p:pic>
        <p:nvPicPr>
          <p:cNvPr id="5" name="Picture 4"/>
          <p:cNvPicPr>
            <a:picLocks noChangeAspect="1"/>
          </p:cNvPicPr>
          <p:nvPr/>
        </p:nvPicPr>
        <p:blipFill>
          <a:blip r:embed="rId3"/>
          <a:stretch>
            <a:fillRect/>
          </a:stretch>
        </p:blipFill>
        <p:spPr>
          <a:xfrm>
            <a:off x="5758069" y="3579697"/>
            <a:ext cx="2229903" cy="2765080"/>
          </a:xfrm>
          <a:prstGeom prst="rect">
            <a:avLst/>
          </a:prstGeom>
        </p:spPr>
      </p:pic>
      <p:sp>
        <p:nvSpPr>
          <p:cNvPr id="15" name="Rectangle 14"/>
          <p:cNvSpPr/>
          <p:nvPr/>
        </p:nvSpPr>
        <p:spPr>
          <a:xfrm>
            <a:off x="1072143" y="2925998"/>
            <a:ext cx="2142233" cy="369332"/>
          </a:xfrm>
          <a:prstGeom prst="rect">
            <a:avLst/>
          </a:prstGeom>
        </p:spPr>
        <p:txBody>
          <a:bodyPr wrap="none">
            <a:spAutoFit/>
          </a:bodyPr>
          <a:lstStyle/>
          <a:p>
            <a:r>
              <a:rPr lang="en-US" dirty="0">
                <a:solidFill>
                  <a:srgbClr val="FFFFFF"/>
                </a:solidFill>
              </a:rPr>
              <a:t>Dr. Margaret Carlson</a:t>
            </a:r>
          </a:p>
        </p:txBody>
      </p:sp>
    </p:spTree>
    <p:extLst>
      <p:ext uri="{BB962C8B-B14F-4D97-AF65-F5344CB8AC3E}">
        <p14:creationId xmlns:p14="http://schemas.microsoft.com/office/powerpoint/2010/main" val="2903619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83012" y="2653658"/>
            <a:ext cx="6477000" cy="853123"/>
          </a:xfrm>
        </p:spPr>
        <p:txBody>
          <a:bodyPr/>
          <a:lstStyle/>
          <a:p>
            <a:pPr algn="ctr"/>
            <a:r>
              <a:rPr lang="en-US" dirty="0"/>
              <a:t>THe Producers</a:t>
            </a:r>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321460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4567764" cy="3842066"/>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p:cNvSpPr>
            <a:spLocks noGrp="1"/>
          </p:cNvSpPr>
          <p:nvPr>
            <p:ph sz="quarter" idx="1"/>
          </p:nvPr>
        </p:nvSpPr>
        <p:spPr>
          <a:xfrm>
            <a:off x="4567764" y="-15492"/>
            <a:ext cx="4576236" cy="6873491"/>
          </a:xfrm>
          <a:solidFill>
            <a:srgbClr val="008000"/>
          </a:solidFill>
        </p:spPr>
        <p:txBody>
          <a:bodyPr>
            <a:normAutofit fontScale="92500" lnSpcReduction="10000"/>
          </a:bodyPr>
          <a:lstStyle/>
          <a:p>
            <a:pPr lvl="1">
              <a:spcBef>
                <a:spcPts val="0"/>
              </a:spcBef>
            </a:pPr>
            <a:endParaRPr lang="hu-HU" sz="2000" dirty="0">
              <a:solidFill>
                <a:srgbClr val="F2F2F2"/>
              </a:solidFill>
            </a:endParaRPr>
          </a:p>
          <a:p>
            <a:pPr lvl="1">
              <a:spcBef>
                <a:spcPts val="0"/>
              </a:spcBef>
            </a:pPr>
            <a:r>
              <a:rPr lang="en-US" sz="2000" dirty="0">
                <a:solidFill>
                  <a:srgbClr val="FFFFFF"/>
                </a:solidFill>
              </a:rPr>
              <a:t>Cleveland Cultural Alliance (CCA) founded by Uma Ganesan, is a non-profit organisation established in the US and in India. </a:t>
            </a:r>
            <a:r>
              <a:rPr lang="en-US" sz="2000" dirty="0">
                <a:solidFill>
                  <a:srgbClr val="000000"/>
                </a:solidFill>
              </a:rPr>
              <a:t>It </a:t>
            </a:r>
            <a:r>
              <a:rPr lang="en-US" sz="2000" dirty="0"/>
              <a:t>has been committed to the idea that dance - professionally produced and passionately realized - is a universal language that bridges all cultures and generations.</a:t>
            </a:r>
          </a:p>
          <a:p>
            <a:pPr lvl="1">
              <a:spcBef>
                <a:spcPts val="0"/>
              </a:spcBef>
            </a:pPr>
            <a:endParaRPr lang="en-US" sz="2000" dirty="0"/>
          </a:p>
          <a:p>
            <a:pPr lvl="1">
              <a:spcBef>
                <a:spcPts val="0"/>
              </a:spcBef>
            </a:pPr>
            <a:r>
              <a:rPr lang="en-US" sz="2000" dirty="0" err="1">
                <a:solidFill>
                  <a:schemeClr val="bg1"/>
                </a:solidFill>
              </a:rPr>
              <a:t>Dr</a:t>
            </a:r>
            <a:r>
              <a:rPr lang="en-US" sz="2000" dirty="0">
                <a:solidFill>
                  <a:schemeClr val="bg1"/>
                </a:solidFill>
              </a:rPr>
              <a:t> Lucille Gruber, retired as the Director, The Office of Cultural Arts, Cuyahoga Community College</a:t>
            </a:r>
            <a:r>
              <a:rPr lang="en-US" sz="2000" dirty="0"/>
              <a:t> has presented a wide array of cultural programs at the three campuses of the college. </a:t>
            </a:r>
          </a:p>
          <a:p>
            <a:pPr lvl="1">
              <a:spcBef>
                <a:spcPts val="0"/>
              </a:spcBef>
            </a:pPr>
            <a:endParaRPr lang="en-US" sz="2000" dirty="0"/>
          </a:p>
          <a:p>
            <a:pPr lvl="1">
              <a:spcBef>
                <a:spcPts val="0"/>
              </a:spcBef>
            </a:pPr>
            <a:r>
              <a:rPr lang="en-US" sz="2000" dirty="0">
                <a:solidFill>
                  <a:srgbClr val="FFFFFF"/>
                </a:solidFill>
              </a:rPr>
              <a:t>Barbara S. Schubert’s</a:t>
            </a:r>
            <a:r>
              <a:rPr lang="en-US" sz="2000" dirty="0"/>
              <a:t> association with the Ohio Ballet started in 1973. In 1987 she became the company’s sixth General Manager. In 1993 the Board of Trustees honored Mrs. Schubert by awarding her the annual BRAVO award for her contributions.</a:t>
            </a:r>
          </a:p>
          <a:p>
            <a:pPr lvl="1">
              <a:spcBef>
                <a:spcPts val="0"/>
              </a:spcBef>
            </a:pPr>
            <a:endParaRPr lang="en-US" sz="2000" dirty="0"/>
          </a:p>
          <a:p>
            <a:pPr lvl="1">
              <a:spcBef>
                <a:spcPts val="0"/>
              </a:spcBef>
            </a:pPr>
            <a:endParaRPr lang="en-US" sz="2000" dirty="0"/>
          </a:p>
          <a:p>
            <a:pPr lvl="1">
              <a:spcBef>
                <a:spcPts val="0"/>
              </a:spcBef>
            </a:pPr>
            <a:endParaRPr lang="en-US" sz="2000" dirty="0"/>
          </a:p>
          <a:p>
            <a:pPr lvl="1">
              <a:spcBef>
                <a:spcPts val="0"/>
              </a:spcBef>
            </a:pPr>
            <a:endParaRPr lang="en-GB" sz="2000" dirty="0"/>
          </a:p>
          <a:p>
            <a:pPr>
              <a:spcBef>
                <a:spcPts val="0"/>
              </a:spcBef>
            </a:pPr>
            <a:endParaRPr lang="en-US" sz="2000" dirty="0"/>
          </a:p>
          <a:p>
            <a:pPr lvl="1">
              <a:spcBef>
                <a:spcPts val="0"/>
              </a:spcBef>
            </a:pPr>
            <a:endParaRPr lang="en-US" sz="2000" dirty="0"/>
          </a:p>
          <a:p>
            <a:pPr marL="365760" lvl="1" indent="0">
              <a:spcBef>
                <a:spcPts val="0"/>
              </a:spcBef>
              <a:buNone/>
            </a:pPr>
            <a:endParaRPr lang="en-US" sz="2000" dirty="0"/>
          </a:p>
          <a:p>
            <a:pPr lvl="1">
              <a:spcBef>
                <a:spcPts val="0"/>
              </a:spcBef>
            </a:pPr>
            <a:endParaRPr lang="en-US" sz="2000" dirty="0"/>
          </a:p>
          <a:p>
            <a:pPr lvl="1">
              <a:spcBef>
                <a:spcPts val="0"/>
              </a:spcBef>
            </a:pPr>
            <a:endParaRPr lang="en-GB" sz="2000" dirty="0"/>
          </a:p>
          <a:p>
            <a:pPr>
              <a:spcBef>
                <a:spcPts val="0"/>
              </a:spcBef>
            </a:pPr>
            <a:endParaRPr lang="en-US" sz="2000"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3842066"/>
            <a:ext cx="2495177" cy="3015934"/>
          </a:xfrm>
          <a:prstGeom prst="rect">
            <a:avLst/>
          </a:prstGeo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84891" y="3842066"/>
            <a:ext cx="2097303" cy="3015934"/>
          </a:xfrm>
          <a:prstGeom prst="rect">
            <a:avLst/>
          </a:prstGeom>
        </p:spPr>
      </p:pic>
      <p:sp>
        <p:nvSpPr>
          <p:cNvPr id="8" name="TextBox 7"/>
          <p:cNvSpPr txBox="1"/>
          <p:nvPr/>
        </p:nvSpPr>
        <p:spPr>
          <a:xfrm>
            <a:off x="2495177" y="6387460"/>
            <a:ext cx="1891923" cy="369332"/>
          </a:xfrm>
          <a:prstGeom prst="rect">
            <a:avLst/>
          </a:prstGeom>
          <a:noFill/>
        </p:spPr>
        <p:txBody>
          <a:bodyPr wrap="square" rtlCol="0">
            <a:spAutoFit/>
          </a:bodyPr>
          <a:lstStyle/>
          <a:p>
            <a:pPr algn="ctr"/>
            <a:r>
              <a:rPr lang="en-US" dirty="0">
                <a:solidFill>
                  <a:schemeClr val="bg1"/>
                </a:solidFill>
              </a:rPr>
              <a:t>Barbara Schubert</a:t>
            </a:r>
          </a:p>
        </p:txBody>
      </p:sp>
      <p:sp>
        <p:nvSpPr>
          <p:cNvPr id="9" name="TextBox 8"/>
          <p:cNvSpPr txBox="1"/>
          <p:nvPr/>
        </p:nvSpPr>
        <p:spPr>
          <a:xfrm>
            <a:off x="165405" y="6405022"/>
            <a:ext cx="1891923" cy="369332"/>
          </a:xfrm>
          <a:prstGeom prst="rect">
            <a:avLst/>
          </a:prstGeom>
          <a:noFill/>
        </p:spPr>
        <p:txBody>
          <a:bodyPr wrap="square" rtlCol="0">
            <a:spAutoFit/>
          </a:bodyPr>
          <a:lstStyle/>
          <a:p>
            <a:pPr algn="ctr"/>
            <a:r>
              <a:rPr lang="en-US" dirty="0">
                <a:solidFill>
                  <a:srgbClr val="FFFFFF"/>
                </a:solidFill>
              </a:rPr>
              <a:t>Lucille Gruber</a:t>
            </a:r>
          </a:p>
        </p:txBody>
      </p:sp>
      <p:sp>
        <p:nvSpPr>
          <p:cNvPr id="10" name="TextBox 9"/>
          <p:cNvSpPr txBox="1"/>
          <p:nvPr/>
        </p:nvSpPr>
        <p:spPr>
          <a:xfrm>
            <a:off x="973552" y="3365194"/>
            <a:ext cx="1891923" cy="369332"/>
          </a:xfrm>
          <a:prstGeom prst="rect">
            <a:avLst/>
          </a:prstGeom>
          <a:noFill/>
        </p:spPr>
        <p:txBody>
          <a:bodyPr wrap="square" rtlCol="0">
            <a:spAutoFit/>
          </a:bodyPr>
          <a:lstStyle/>
          <a:p>
            <a:pPr algn="ctr"/>
            <a:r>
              <a:rPr lang="en-US" dirty="0">
                <a:solidFill>
                  <a:schemeClr val="bg1"/>
                </a:solidFill>
              </a:rPr>
              <a:t>Uma Ganesan</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788" y="416713"/>
            <a:ext cx="2629476" cy="2964161"/>
          </a:xfrm>
          <a:prstGeom prst="rect">
            <a:avLst/>
          </a:prstGeom>
        </p:spPr>
      </p:pic>
    </p:spTree>
    <p:extLst>
      <p:ext uri="{BB962C8B-B14F-4D97-AF65-F5344CB8AC3E}">
        <p14:creationId xmlns:p14="http://schemas.microsoft.com/office/powerpoint/2010/main" val="3145124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sz="quarter" idx="1"/>
          </p:nvPr>
        </p:nvSpPr>
        <p:spPr>
          <a:xfrm>
            <a:off x="15678" y="15680"/>
            <a:ext cx="4371422" cy="4719652"/>
          </a:xfrm>
          <a:solidFill>
            <a:srgbClr val="008000"/>
          </a:solidFill>
        </p:spPr>
        <p:txBody>
          <a:bodyPr>
            <a:normAutofit/>
          </a:bodyPr>
          <a:lstStyle/>
          <a:p>
            <a:pPr lvl="1">
              <a:spcBef>
                <a:spcPts val="0"/>
              </a:spcBef>
            </a:pPr>
            <a:endParaRPr lang="en-US" sz="2000" dirty="0"/>
          </a:p>
          <a:p>
            <a:pPr lvl="1">
              <a:spcBef>
                <a:spcPts val="0"/>
              </a:spcBef>
            </a:pPr>
            <a:r>
              <a:rPr lang="en-US" sz="2000" dirty="0"/>
              <a:t>Jungle Book was co-commissioned and produced by  </a:t>
            </a:r>
            <a:r>
              <a:rPr lang="en-US" sz="2000" dirty="0">
                <a:solidFill>
                  <a:srgbClr val="F2F2F2"/>
                </a:solidFill>
              </a:rPr>
              <a:t>Cleveland Cultural Alliance (CCA), Ohio Ballet and </a:t>
            </a:r>
            <a:r>
              <a:rPr lang="hu-HU" sz="2000" dirty="0">
                <a:solidFill>
                  <a:srgbClr val="F2F2F2"/>
                </a:solidFill>
              </a:rPr>
              <a:t>Cuyahoga Community College (TRI-C)</a:t>
            </a:r>
          </a:p>
          <a:p>
            <a:pPr lvl="1">
              <a:spcBef>
                <a:spcPts val="0"/>
              </a:spcBef>
            </a:pPr>
            <a:endParaRPr lang="hu-HU" sz="2000" dirty="0">
              <a:solidFill>
                <a:srgbClr val="F2F2F2"/>
              </a:solidFill>
            </a:endParaRPr>
          </a:p>
          <a:p>
            <a:pPr lvl="1">
              <a:spcBef>
                <a:spcPts val="0"/>
              </a:spcBef>
            </a:pPr>
            <a:r>
              <a:rPr lang="en-US" sz="2000" dirty="0"/>
              <a:t>Uma Ganesan of CCA and Lucille Gruber of TRI-C have been instrumental in bringing together </a:t>
            </a:r>
            <a:r>
              <a:rPr lang="en-US" sz="2000" dirty="0" err="1"/>
              <a:t>Bharatanatyam</a:t>
            </a:r>
            <a:r>
              <a:rPr lang="en-US" sz="2000" dirty="0"/>
              <a:t> and Ballet, to create a unique production that resonates across ages and cultures.</a:t>
            </a:r>
          </a:p>
          <a:p>
            <a:pPr lvl="1">
              <a:spcBef>
                <a:spcPts val="0"/>
              </a:spcBef>
            </a:pPr>
            <a:endParaRPr lang="en-US" sz="2000" dirty="0"/>
          </a:p>
          <a:p>
            <a:pPr lvl="1">
              <a:spcBef>
                <a:spcPts val="0"/>
              </a:spcBef>
            </a:pPr>
            <a:endParaRPr lang="en-US" sz="2000" dirty="0"/>
          </a:p>
          <a:p>
            <a:pPr lvl="1">
              <a:spcBef>
                <a:spcPts val="0"/>
              </a:spcBef>
            </a:pPr>
            <a:endParaRPr lang="en-US" sz="2000" dirty="0"/>
          </a:p>
          <a:p>
            <a:pPr lvl="1">
              <a:spcBef>
                <a:spcPts val="0"/>
              </a:spcBef>
            </a:pPr>
            <a:endParaRPr lang="en-GB" sz="2000" dirty="0"/>
          </a:p>
          <a:p>
            <a:pPr>
              <a:spcBef>
                <a:spcPts val="0"/>
              </a:spcBef>
            </a:pPr>
            <a:endParaRPr lang="en-US" sz="2000" dirty="0"/>
          </a:p>
          <a:p>
            <a:pPr lvl="1">
              <a:spcBef>
                <a:spcPts val="0"/>
              </a:spcBef>
            </a:pPr>
            <a:endParaRPr lang="en-US" sz="2000" dirty="0"/>
          </a:p>
          <a:p>
            <a:pPr marL="365760" lvl="1" indent="0">
              <a:spcBef>
                <a:spcPts val="0"/>
              </a:spcBef>
              <a:buNone/>
            </a:pPr>
            <a:endParaRPr lang="en-US" sz="2000" dirty="0"/>
          </a:p>
          <a:p>
            <a:pPr lvl="1">
              <a:spcBef>
                <a:spcPts val="0"/>
              </a:spcBef>
            </a:pPr>
            <a:endParaRPr lang="en-US" sz="2000" dirty="0"/>
          </a:p>
          <a:p>
            <a:pPr lvl="1">
              <a:spcBef>
                <a:spcPts val="0"/>
              </a:spcBef>
            </a:pPr>
            <a:endParaRPr lang="en-GB" sz="2000" dirty="0"/>
          </a:p>
          <a:p>
            <a:pPr>
              <a:spcBef>
                <a:spcPts val="0"/>
              </a:spcBef>
            </a:pPr>
            <a:endParaRPr lang="en-US" sz="2000" dirty="0"/>
          </a:p>
        </p:txBody>
      </p:sp>
      <p:sp>
        <p:nvSpPr>
          <p:cNvPr id="3" name="TextBox 2"/>
          <p:cNvSpPr txBox="1"/>
          <p:nvPr/>
        </p:nvSpPr>
        <p:spPr>
          <a:xfrm>
            <a:off x="1" y="4871542"/>
            <a:ext cx="4029160" cy="1569660"/>
          </a:xfrm>
          <a:prstGeom prst="rect">
            <a:avLst/>
          </a:prstGeom>
          <a:noFill/>
        </p:spPr>
        <p:txBody>
          <a:bodyPr wrap="square" rtlCol="0">
            <a:spAutoFit/>
          </a:bodyPr>
          <a:lstStyle/>
          <a:p>
            <a:pPr algn="ctr"/>
            <a:r>
              <a:rPr lang="en-US" sz="2400" dirty="0"/>
              <a:t>Jungle Book will be </a:t>
            </a:r>
            <a:r>
              <a:rPr lang="en-US" sz="2400" dirty="0">
                <a:solidFill>
                  <a:srgbClr val="008000"/>
                </a:solidFill>
              </a:rPr>
              <a:t>produced and presented</a:t>
            </a:r>
            <a:r>
              <a:rPr lang="en-US" sz="2400" dirty="0"/>
              <a:t> for the first time in India by Cleveland Cultural Alliance (India)</a:t>
            </a:r>
          </a:p>
        </p:txBody>
      </p:sp>
      <p:sp>
        <p:nvSpPr>
          <p:cNvPr id="8" name="TextBox 7"/>
          <p:cNvSpPr txBox="1"/>
          <p:nvPr/>
        </p:nvSpPr>
        <p:spPr>
          <a:xfrm>
            <a:off x="2495177" y="6387460"/>
            <a:ext cx="1891923" cy="369332"/>
          </a:xfrm>
          <a:prstGeom prst="rect">
            <a:avLst/>
          </a:prstGeom>
          <a:noFill/>
        </p:spPr>
        <p:txBody>
          <a:bodyPr wrap="square" rtlCol="0">
            <a:spAutoFit/>
          </a:bodyPr>
          <a:lstStyle/>
          <a:p>
            <a:pPr algn="ctr"/>
            <a:r>
              <a:rPr lang="en-US" dirty="0">
                <a:solidFill>
                  <a:schemeClr val="bg1"/>
                </a:solidFill>
              </a:rPr>
              <a:t>Barbara Schubert, </a:t>
            </a:r>
          </a:p>
        </p:txBody>
      </p:sp>
      <p:sp>
        <p:nvSpPr>
          <p:cNvPr id="9" name="TextBox 8"/>
          <p:cNvSpPr txBox="1"/>
          <p:nvPr/>
        </p:nvSpPr>
        <p:spPr>
          <a:xfrm>
            <a:off x="165405" y="6405022"/>
            <a:ext cx="1891923" cy="369332"/>
          </a:xfrm>
          <a:prstGeom prst="rect">
            <a:avLst/>
          </a:prstGeom>
          <a:noFill/>
        </p:spPr>
        <p:txBody>
          <a:bodyPr wrap="square" rtlCol="0">
            <a:spAutoFit/>
          </a:bodyPr>
          <a:lstStyle/>
          <a:p>
            <a:pPr algn="ctr"/>
            <a:r>
              <a:rPr lang="en-US" dirty="0">
                <a:solidFill>
                  <a:srgbClr val="FFFFFF"/>
                </a:solidFill>
              </a:rPr>
              <a:t>Lucille Gruber</a:t>
            </a:r>
          </a:p>
        </p:txBody>
      </p:sp>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161265" y="15678"/>
            <a:ext cx="4977601" cy="6842321"/>
          </a:xfrm>
          <a:prstGeom prst="rect">
            <a:avLst/>
          </a:prstGeom>
        </p:spPr>
      </p:pic>
    </p:spTree>
    <p:extLst>
      <p:ext uri="{BB962C8B-B14F-4D97-AF65-F5344CB8AC3E}">
        <p14:creationId xmlns:p14="http://schemas.microsoft.com/office/powerpoint/2010/main" val="311510207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Essential.thmx</Template>
  <TotalTime>984</TotalTime>
  <Words>1303</Words>
  <Application>Microsoft Office PowerPoint</Application>
  <PresentationFormat>On-screen Show (4:3)</PresentationFormat>
  <Paragraphs>130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Cambria</vt:lpstr>
      <vt:lpstr>Times New Roman</vt:lpstr>
      <vt:lpstr>Tw Cen MT</vt:lpstr>
      <vt:lpstr>Wingdings</vt:lpstr>
      <vt:lpstr>Wingdings 2</vt:lpstr>
      <vt:lpstr>Median</vt:lpstr>
      <vt:lpstr>PowerPoint Presentation</vt:lpstr>
      <vt:lpstr>Highlights of the Production</vt:lpstr>
      <vt:lpstr>Artistic Team</vt:lpstr>
      <vt:lpstr>PowerPoint Presentation</vt:lpstr>
      <vt:lpstr>PowerPoint Presentation</vt:lpstr>
      <vt:lpstr>PowerPoint Presentation</vt:lpstr>
      <vt:lpstr>THe Producers</vt:lpstr>
      <vt:lpstr>PowerPoint Presentation</vt:lpstr>
      <vt:lpstr>PowerPoint Presentation</vt:lpstr>
      <vt:lpstr>Press Reviews</vt:lpstr>
      <vt:lpstr>PowerPoint Presentation</vt:lpstr>
      <vt:lpstr>PowerPoint Presentation</vt:lpstr>
      <vt:lpstr>PowerPoint Presentation</vt:lpstr>
      <vt:lpstr>PowerPoint Presentation</vt:lpstr>
      <vt:lpstr>Glimpses from the production</vt:lpstr>
      <vt:lpstr>PowerPoint Presentation</vt:lpstr>
      <vt:lpstr>PowerPoint Presentation</vt:lpstr>
      <vt:lpstr>PowerPoint Presentation</vt:lpstr>
      <vt:lpstr>PowerPoint Presentation</vt:lpstr>
      <vt:lpstr>PowerPoint Presentation</vt:lpstr>
      <vt:lpstr>Presenting Jungle book:  THE ADVENTURES OF MOWGLI  dance PRODUCTION TOURING in India: October 2018</vt:lpstr>
      <vt:lpstr>Dance Production in India</vt:lpstr>
      <vt:lpstr>Sponsor Benefits</vt:lpstr>
      <vt:lpstr>Marketing Plan</vt:lpstr>
      <vt:lpstr>THANK YOU</vt:lpstr>
    </vt:vector>
  </TitlesOfParts>
  <Company>Hamsaa Arts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JUNGLE BOOK - THE ADVENUTRES OF MOWGLI</dc:title>
  <dc:creator>Ramya Rajaraman</dc:creator>
  <cp:lastModifiedBy>Nagaraj Vutha</cp:lastModifiedBy>
  <cp:revision>244</cp:revision>
  <dcterms:created xsi:type="dcterms:W3CDTF">2017-09-18T10:55:26Z</dcterms:created>
  <dcterms:modified xsi:type="dcterms:W3CDTF">2018-05-03T12:56:51Z</dcterms:modified>
</cp:coreProperties>
</file>